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06" r:id="rId2"/>
    <p:sldId id="258" r:id="rId3"/>
    <p:sldId id="260" r:id="rId4"/>
    <p:sldId id="286" r:id="rId5"/>
    <p:sldId id="287" r:id="rId6"/>
    <p:sldId id="315" r:id="rId7"/>
    <p:sldId id="314" r:id="rId8"/>
    <p:sldId id="316" r:id="rId9"/>
    <p:sldId id="289" r:id="rId10"/>
    <p:sldId id="317" r:id="rId11"/>
    <p:sldId id="318" r:id="rId12"/>
    <p:sldId id="269" r:id="rId13"/>
    <p:sldId id="290" r:id="rId14"/>
    <p:sldId id="291" r:id="rId15"/>
    <p:sldId id="325" r:id="rId16"/>
    <p:sldId id="326" r:id="rId17"/>
    <p:sldId id="292" r:id="rId18"/>
    <p:sldId id="307" r:id="rId19"/>
    <p:sldId id="297" r:id="rId20"/>
    <p:sldId id="324" r:id="rId21"/>
    <p:sldId id="323" r:id="rId22"/>
    <p:sldId id="310" r:id="rId23"/>
    <p:sldId id="299" r:id="rId24"/>
    <p:sldId id="300" r:id="rId25"/>
    <p:sldId id="311" r:id="rId26"/>
    <p:sldId id="302" r:id="rId27"/>
    <p:sldId id="312" r:id="rId28"/>
    <p:sldId id="313" r:id="rId29"/>
    <p:sldId id="320" r:id="rId30"/>
    <p:sldId id="319" r:id="rId31"/>
    <p:sldId id="322" r:id="rId32"/>
    <p:sldId id="321" r:id="rId33"/>
    <p:sldId id="305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54DB6"/>
    <a:srgbClr val="444BB5"/>
    <a:srgbClr val="5059C9"/>
    <a:srgbClr val="4850B9"/>
    <a:srgbClr val="7B83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255" autoAdjust="0"/>
    <p:restoredTop sz="94660"/>
  </p:normalViewPr>
  <p:slideViewPr>
    <p:cSldViewPr snapToGrid="0">
      <p:cViewPr varScale="1">
        <p:scale>
          <a:sx n="76" d="100"/>
          <a:sy n="76" d="100"/>
        </p:scale>
        <p:origin x="72" y="31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F7000-E115-4BAA-969A-7138274E34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84B5BB-24F8-4A26-B9D7-29136649E3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641303-E670-49B9-B460-96C8719635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B25-6978-4A6B-BD25-8E22E97FFF2A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12C0D5-B215-41AC-9970-34BC3685B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684CA5-6B1F-43D9-9D1E-18745456B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B378-F005-4343-AC4A-C1802489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211911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5E654E-3D79-4634-9333-CA38DDDE9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235B9C6-ACFC-4B89-B751-3B4D36D254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033327-E42A-4941-AC69-2E586D4DF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B25-6978-4A6B-BD25-8E22E97FFF2A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36C02D-749F-4E5B-ADBE-548794269B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31868A-29F1-42A4-8BDD-F87C1F2D1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B378-F005-4343-AC4A-C1802489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118438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EE5179-BF9C-4261-A6C0-9D504B19AF6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BCD3EB2-C13B-4D97-95D2-139F4705AD6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2C5DAF-6FF6-41FE-870F-6FCDCD48C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B25-6978-4A6B-BD25-8E22E97FFF2A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A32AF8-3E50-4FD5-B089-767E45E21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E011BC-A976-4E35-927B-4E20AC5B1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B378-F005-4343-AC4A-C1802489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998587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91BFE-C071-4D75-A854-57F8EC6F0D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20542A-187C-4A23-A56B-F8801C3AB2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4A27AF-984C-49F7-B2DF-BCFB844179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B25-6978-4A6B-BD25-8E22E97FFF2A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FD16F0-629E-4DFD-9B64-BF4F2FBACE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A6CDC-5E8F-48FE-921C-A7295D89F2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B378-F005-4343-AC4A-C1802489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942630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F98956-7D49-4A7A-B64B-708CC6C31A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D7F96C-30F6-4619-AF05-41B9E98FA32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95D249-6B57-4634-A400-AC7D840DC0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B25-6978-4A6B-BD25-8E22E97FFF2A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A1505B-42B1-4FB7-9EF0-7860A9DC98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D8687A5-5BFC-47B2-B739-CF98004BCB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B378-F005-4343-AC4A-C1802489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165408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034111-00C6-417D-933D-C0A517FC65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9A841C-816C-4B0E-9F6D-6183EACCFBA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2B332A-26CE-4B7F-8B66-21330CF368D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970F3B-5594-4A20-B66A-860D357C72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B25-6978-4A6B-BD25-8E22E97FFF2A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45C2E8-09E2-4124-930A-B2B52DAA70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0D901FC-6324-4C8E-8335-28B1A6336A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B378-F005-4343-AC4A-C1802489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138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5BA30-5438-4AAA-93AB-99D2B54FC1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56994-34F9-4152-A655-25B11DCAAC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4932B4-F4C8-41FF-871E-D3999E7718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B74C07A-8D05-4CD7-A491-DD5C4FE7FC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84CD7B-C285-4FBB-81B3-B02319588E3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ED328A6-1EDA-45E8-8288-8564734C9E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B25-6978-4A6B-BD25-8E22E97FFF2A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813E466-0C92-4687-8002-F51408A74E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5D30F69-3E95-418F-87FE-35379CEA5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B378-F005-4343-AC4A-C1802489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671297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2848CB-C852-4BB6-9DAD-0B03C5565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50027B-2CB3-4EA1-B9B8-DC79DB3A3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B25-6978-4A6B-BD25-8E22E97FFF2A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72B6BC-17C8-447F-8E60-0448BAF59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37C9872-F48B-4671-8F65-F194CCA86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B378-F005-4343-AC4A-C1802489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617570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41CDA31-1998-47FD-8CCF-A4209D1F9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B25-6978-4A6B-BD25-8E22E97FFF2A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0DEAA25-8242-4B96-ACA4-1035300922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149D0-17C1-467D-AD8E-D4B3CFE4A3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B378-F005-4343-AC4A-C1802489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789721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00BADE-10D0-4796-B6C8-7787179A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1ED2DD-F4AA-4396-8139-CD0446AF94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B2364-CD2F-49C4-AB25-E8340859B29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860337-5DE2-413F-9775-2D6F550A98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B25-6978-4A6B-BD25-8E22E97FFF2A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FA7198-3519-486B-AF5A-1B83624C78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A3B081-6146-417F-9FC6-67B1A83073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B378-F005-4343-AC4A-C1802489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813332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230371-E91A-4014-92B7-27079EB954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7BA298-20C5-4975-B370-3F69046A2A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D342627-A94F-4731-88C1-61F4197C72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B70221-B25C-4FBD-A505-A433D246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E52B25-6978-4A6B-BD25-8E22E97FFF2A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E4F6E2-00ED-401C-B7F2-DF942588AE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7CF4B8-F4AE-4BD1-89E2-E94D917934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11B378-F005-4343-AC4A-C1802489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783083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1740C0-0780-4E30-97DB-975F9DAF65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pl-P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D25B44-3BE2-486A-8228-7803B26CC1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pl-P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0401EE-0244-443D-8A99-1EF7082449C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E52B25-6978-4A6B-BD25-8E22E97FFF2A}" type="datetimeFigureOut">
              <a:rPr lang="pl-PL" smtClean="0"/>
              <a:t>2021-04-21</a:t>
            </a:fld>
            <a:endParaRPr lang="pl-P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35E9F3-3B50-4B0A-9BBB-3404577FF2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2D0859-D61F-4C7B-A0E4-291504B2F3C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11B378-F005-4343-AC4A-C1802489ECE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2777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icrosoft.com/en-us/download/details.aspx?id=39366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213277-3866-4E01-A2E4-C450C157F9D9}"/>
              </a:ext>
            </a:extLst>
          </p:cNvPr>
          <p:cNvSpPr/>
          <p:nvPr/>
        </p:nvSpPr>
        <p:spPr>
          <a:xfrm>
            <a:off x="0" y="1863090"/>
            <a:ext cx="12192000" cy="3131820"/>
          </a:xfrm>
          <a:prstGeom prst="rect">
            <a:avLst/>
          </a:prstGeom>
          <a:solidFill>
            <a:srgbClr val="444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BA262-FC27-47CA-B4AE-1B11A48FA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8070" y="2024379"/>
            <a:ext cx="4975860" cy="1071563"/>
          </a:xfrm>
        </p:spPr>
        <p:txBody>
          <a:bodyPr/>
          <a:lstStyle/>
          <a:p>
            <a:r>
              <a:rPr lang="pl-PL" dirty="0">
                <a:solidFill>
                  <a:schemeClr val="bg1"/>
                </a:solidFill>
              </a:rPr>
              <a:t>SIP4TEAMS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4A75851-8B95-4F51-890C-EE0C23A33A0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66035" y="3090182"/>
            <a:ext cx="7059930" cy="1655762"/>
          </a:xfrm>
        </p:spPr>
        <p:txBody>
          <a:bodyPr>
            <a:noAutofit/>
          </a:bodyPr>
          <a:lstStyle/>
          <a:p>
            <a:r>
              <a:rPr lang="pl-PL" sz="4000" dirty="0">
                <a:solidFill>
                  <a:schemeClr val="bg1"/>
                </a:solidFill>
              </a:rPr>
              <a:t>INSTRUKCJA</a:t>
            </a:r>
          </a:p>
          <a:p>
            <a:r>
              <a:rPr lang="pl-PL" sz="3200" dirty="0">
                <a:solidFill>
                  <a:schemeClr val="bg1"/>
                </a:solidFill>
                <a:highlight>
                  <a:srgbClr val="000000"/>
                </a:highlight>
              </a:rPr>
              <a:t>Microsoft Teams – integracja </a:t>
            </a:r>
            <a:br>
              <a:rPr lang="pl-PL" sz="3200" dirty="0">
                <a:solidFill>
                  <a:schemeClr val="bg1"/>
                </a:solidFill>
                <a:highlight>
                  <a:srgbClr val="000000"/>
                </a:highlight>
              </a:rPr>
            </a:br>
            <a:r>
              <a:rPr lang="pl-PL" sz="3200" dirty="0">
                <a:solidFill>
                  <a:schemeClr val="bg1"/>
                </a:solidFill>
                <a:highlight>
                  <a:srgbClr val="000000"/>
                </a:highlight>
              </a:rPr>
              <a:t>z SIP Trunkiem Netii</a:t>
            </a:r>
          </a:p>
        </p:txBody>
      </p:sp>
      <p:pic>
        <p:nvPicPr>
          <p:cNvPr id="4" name="Picture 3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6B90B0A0-E407-457B-BF74-9B6CD59A48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7815" y="306634"/>
            <a:ext cx="1295400" cy="1204723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8C90E42-F647-43D1-AEBB-2A48439DB4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31" y="5725591"/>
            <a:ext cx="2274569" cy="4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1309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CE4CB3-163B-4069-B5E2-35F4751566CB}"/>
              </a:ext>
            </a:extLst>
          </p:cNvPr>
          <p:cNvSpPr/>
          <p:nvPr/>
        </p:nvSpPr>
        <p:spPr>
          <a:xfrm>
            <a:off x="0" y="0"/>
            <a:ext cx="12192000" cy="1539240"/>
          </a:xfrm>
          <a:prstGeom prst="rect">
            <a:avLst/>
          </a:prstGeom>
          <a:solidFill>
            <a:srgbClr val="454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5567"/>
            <a:ext cx="10515600" cy="754380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Rejestracja domeny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4340" y="820282"/>
            <a:ext cx="11460480" cy="642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Przypisanie licencji do tworzonego użytkownika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E766672A-78C3-4C2A-BCF2-8672E68660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76" y="1151751"/>
            <a:ext cx="909484" cy="84582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5532" y="1870709"/>
            <a:ext cx="9093144" cy="4682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860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CE4CB3-163B-4069-B5E2-35F4751566CB}"/>
              </a:ext>
            </a:extLst>
          </p:cNvPr>
          <p:cNvSpPr/>
          <p:nvPr/>
        </p:nvSpPr>
        <p:spPr>
          <a:xfrm>
            <a:off x="0" y="0"/>
            <a:ext cx="12192000" cy="1539240"/>
          </a:xfrm>
          <a:prstGeom prst="rect">
            <a:avLst/>
          </a:prstGeom>
          <a:solidFill>
            <a:srgbClr val="454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5567"/>
            <a:ext cx="10515600" cy="754380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Rejestracja domeny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4340" y="820282"/>
            <a:ext cx="11460480" cy="64295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 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E766672A-78C3-4C2A-BCF2-8672E68660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76" y="1151751"/>
            <a:ext cx="909484" cy="845821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2329" y="1842355"/>
            <a:ext cx="10288359" cy="4871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559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1028700" y="567691"/>
            <a:ext cx="9989820" cy="2907029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9516C1-9EF5-4908-BB64-BB6A3DDEF7D6}"/>
              </a:ext>
            </a:extLst>
          </p:cNvPr>
          <p:cNvSpPr/>
          <p:nvPr/>
        </p:nvSpPr>
        <p:spPr>
          <a:xfrm>
            <a:off x="1028700" y="1699037"/>
            <a:ext cx="9989820" cy="4659313"/>
          </a:xfrm>
          <a:prstGeom prst="rect">
            <a:avLst/>
          </a:prstGeom>
          <a:solidFill>
            <a:srgbClr val="7B8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1280160" y="815022"/>
            <a:ext cx="307086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1"/>
                </a:solidFill>
              </a:rPr>
              <a:t>Konfiguracja MS</a:t>
            </a:r>
          </a:p>
        </p:txBody>
      </p:sp>
      <p:pic>
        <p:nvPicPr>
          <p:cNvPr id="21" name="Picture 20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4E46B4C-0243-4B72-817E-1C999B5009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3070" y="1062353"/>
            <a:ext cx="1295400" cy="1204723"/>
          </a:xfrm>
          <a:prstGeom prst="rect">
            <a:avLst/>
          </a:prstGeom>
        </p:spPr>
      </p:pic>
      <p:sp>
        <p:nvSpPr>
          <p:cNvPr id="22" name="Symbol zastępczy zawartości 2">
            <a:extLst>
              <a:ext uri="{FF2B5EF4-FFF2-40B4-BE49-F238E27FC236}">
                <a16:creationId xmlns:a16="http://schemas.microsoft.com/office/drawing/2014/main" id="{E6762D19-61B2-44CB-8B92-752CEC3B7C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0160" y="1722436"/>
            <a:ext cx="8328660" cy="3762058"/>
          </a:xfrm>
          <a:ln>
            <a:noFill/>
          </a:ln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Dalszą konfiguracje najlepiej wykonać za pomocą sesji PowerShell-a. Można to zrobić przy pomocy jednego z </a:t>
            </a:r>
            <a:r>
              <a:rPr lang="pl-PL" sz="2000" dirty="0">
                <a:solidFill>
                  <a:schemeClr val="bg1"/>
                </a:solidFill>
              </a:rPr>
              <a:t>dwóch modułów </a:t>
            </a:r>
            <a:r>
              <a:rPr lang="pl-PL" sz="2000" dirty="0" err="1" smtClean="0">
                <a:solidFill>
                  <a:schemeClr val="bg1"/>
                </a:solidFill>
              </a:rPr>
              <a:t>SkypeforBusinessOnlineConnector</a:t>
            </a:r>
            <a:r>
              <a:rPr lang="pl-PL" sz="2000" dirty="0" smtClean="0">
                <a:solidFill>
                  <a:schemeClr val="bg1"/>
                </a:solidFill>
              </a:rPr>
              <a:t> lub </a:t>
            </a:r>
            <a:r>
              <a:rPr lang="pl-PL" sz="2000" dirty="0" smtClean="0">
                <a:solidFill>
                  <a:schemeClr val="bg1"/>
                </a:solidFill>
              </a:rPr>
              <a:t>Microsoft </a:t>
            </a:r>
            <a:r>
              <a:rPr lang="pl-PL" sz="2000" dirty="0" err="1" smtClean="0">
                <a:solidFill>
                  <a:schemeClr val="bg1"/>
                </a:solidFill>
              </a:rPr>
              <a:t>Teams</a:t>
            </a:r>
            <a:r>
              <a:rPr lang="pl-PL" sz="2000" dirty="0" smtClean="0">
                <a:solidFill>
                  <a:schemeClr val="bg1"/>
                </a:solidFill>
              </a:rPr>
              <a:t>. Poniżej odnośniki do opisu instalacji:</a:t>
            </a:r>
            <a:endParaRPr lang="pl-PL" sz="2000" dirty="0">
              <a:solidFill>
                <a:schemeClr val="bg1"/>
              </a:solidFill>
            </a:endParaRPr>
          </a:p>
          <a:p>
            <a:pPr>
              <a:buFontTx/>
              <a:buChar char="-"/>
            </a:pPr>
            <a:r>
              <a:rPr lang="pl-PL" sz="2000" dirty="0">
                <a:solidFill>
                  <a:schemeClr val="bg1"/>
                </a:solidFill>
              </a:rPr>
              <a:t>Windows PowerShell </a:t>
            </a:r>
            <a:r>
              <a:rPr lang="pl-PL" sz="2000" dirty="0" smtClean="0">
                <a:solidFill>
                  <a:schemeClr val="bg1"/>
                </a:solidFill>
              </a:rPr>
              <a:t>7.1</a:t>
            </a: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Szczegółowa instrukcja instalacji jest opisana na stronie MS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  <a:highlight>
                  <a:srgbClr val="000000"/>
                </a:highlight>
              </a:rPr>
              <a:t>https://docs.microsoft.com/pl-pl/powershell/scripting/install/installing-powershell-core-on-windows?view=powershell-7.1 </a:t>
            </a:r>
            <a:endParaRPr lang="pl-PL" sz="2000" dirty="0" smtClean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- Moduł </a:t>
            </a:r>
            <a:r>
              <a:rPr lang="pl-PL" sz="2000" dirty="0">
                <a:solidFill>
                  <a:schemeClr val="bg1"/>
                </a:solidFill>
              </a:rPr>
              <a:t>„Skype for Business Online Connector”, link pod którym jest dostępny poniżej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  <a:highlight>
                  <a:srgbClr val="000000"/>
                </a:highlight>
                <a:hlinkClick r:id="rId3"/>
              </a:rPr>
              <a:t>https://</a:t>
            </a:r>
            <a:r>
              <a:rPr lang="pl-PL" sz="2000" dirty="0" smtClean="0">
                <a:solidFill>
                  <a:schemeClr val="bg1"/>
                </a:solidFill>
                <a:highlight>
                  <a:srgbClr val="000000"/>
                </a:highlight>
                <a:hlinkClick r:id="rId3"/>
              </a:rPr>
              <a:t>www.microsoft.com/en-us/download/details.aspx?id=39366</a:t>
            </a:r>
            <a:endParaRPr lang="pl-PL" sz="2000" dirty="0" smtClean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>
              <a:buFontTx/>
              <a:buChar char="-"/>
            </a:pPr>
            <a:r>
              <a:rPr lang="pl-PL" sz="2000" dirty="0" smtClean="0">
                <a:solidFill>
                  <a:schemeClr val="bg1"/>
                </a:solidFill>
              </a:rPr>
              <a:t>Instalacja modułu </a:t>
            </a:r>
            <a:r>
              <a:rPr lang="pl-PL" sz="2000" dirty="0" err="1" smtClean="0">
                <a:solidFill>
                  <a:schemeClr val="bg1"/>
                </a:solidFill>
              </a:rPr>
              <a:t>MicrosoftTeams</a:t>
            </a:r>
            <a:r>
              <a:rPr lang="pl-PL" sz="2000" dirty="0" smtClean="0">
                <a:solidFill>
                  <a:schemeClr val="bg1"/>
                </a:solidFill>
              </a:rPr>
              <a:t> jest opisana w prezentacji na slajdach numer 16 i 17</a:t>
            </a: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6013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C767E125-A137-463F-AA69-8EF33302F225}"/>
              </a:ext>
            </a:extLst>
          </p:cNvPr>
          <p:cNvGrpSpPr/>
          <p:nvPr/>
        </p:nvGrpSpPr>
        <p:grpSpPr>
          <a:xfrm>
            <a:off x="1101090" y="1406162"/>
            <a:ext cx="9989820" cy="4045676"/>
            <a:chOff x="1028700" y="567691"/>
            <a:chExt cx="9989820" cy="4045676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737B097F-2C2F-47CE-8A1A-0D22D9C900D2}"/>
                </a:ext>
              </a:extLst>
            </p:cNvPr>
            <p:cNvSpPr/>
            <p:nvPr/>
          </p:nvSpPr>
          <p:spPr>
            <a:xfrm>
              <a:off x="1028700" y="567691"/>
              <a:ext cx="9989820" cy="2907029"/>
            </a:xfrm>
            <a:prstGeom prst="rect">
              <a:avLst/>
            </a:prstGeom>
            <a:solidFill>
              <a:srgbClr val="4850B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69516C1-9EF5-4908-BB64-BB6A3DDEF7D6}"/>
                </a:ext>
              </a:extLst>
            </p:cNvPr>
            <p:cNvSpPr/>
            <p:nvPr/>
          </p:nvSpPr>
          <p:spPr>
            <a:xfrm>
              <a:off x="1028700" y="1699038"/>
              <a:ext cx="9989820" cy="2891888"/>
            </a:xfrm>
            <a:prstGeom prst="rect">
              <a:avLst/>
            </a:prstGeom>
            <a:solidFill>
              <a:srgbClr val="7B83E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l-PL"/>
            </a:p>
          </p:txBody>
        </p:sp>
        <p:sp>
          <p:nvSpPr>
            <p:cNvPr id="17" name="Tytuł 1">
              <a:extLst>
                <a:ext uri="{FF2B5EF4-FFF2-40B4-BE49-F238E27FC236}">
                  <a16:creationId xmlns:a16="http://schemas.microsoft.com/office/drawing/2014/main" id="{2EEE1807-9E06-457B-B160-59E988019111}"/>
                </a:ext>
              </a:extLst>
            </p:cNvPr>
            <p:cNvSpPr txBox="1">
              <a:spLocks/>
            </p:cNvSpPr>
            <p:nvPr/>
          </p:nvSpPr>
          <p:spPr>
            <a:xfrm>
              <a:off x="1181100" y="815022"/>
              <a:ext cx="7840980" cy="660083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pl-PL" sz="3600" dirty="0">
                  <a:solidFill>
                    <a:schemeClr val="bg1"/>
                  </a:solidFill>
                </a:rPr>
                <a:t>PowerShell – pierwsze uruchomienie</a:t>
              </a:r>
            </a:p>
          </p:txBody>
        </p:sp>
        <p:pic>
          <p:nvPicPr>
            <p:cNvPr id="21" name="Picture 20" descr="A picture containing object, clock, drawing&#10;&#10;Description automatically generated">
              <a:extLst>
                <a:ext uri="{FF2B5EF4-FFF2-40B4-BE49-F238E27FC236}">
                  <a16:creationId xmlns:a16="http://schemas.microsoft.com/office/drawing/2014/main" id="{94E46B4C-0243-4B72-817E-1C999B5009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23070" y="1062353"/>
              <a:ext cx="1295400" cy="1204723"/>
            </a:xfrm>
            <a:prstGeom prst="rect">
              <a:avLst/>
            </a:prstGeom>
          </p:spPr>
        </p:pic>
        <p:sp>
          <p:nvSpPr>
            <p:cNvPr id="9" name="Symbol zastępczy zawartości 2">
              <a:extLst>
                <a:ext uri="{FF2B5EF4-FFF2-40B4-BE49-F238E27FC236}">
                  <a16:creationId xmlns:a16="http://schemas.microsoft.com/office/drawing/2014/main" id="{F52FD058-DF09-4A5E-8514-28817A1B4DE2}"/>
                </a:ext>
              </a:extLst>
            </p:cNvPr>
            <p:cNvSpPr txBox="1">
              <a:spLocks/>
            </p:cNvSpPr>
            <p:nvPr/>
          </p:nvSpPr>
          <p:spPr>
            <a:xfrm>
              <a:off x="1181100" y="2061207"/>
              <a:ext cx="8671560" cy="2552160"/>
            </a:xfrm>
            <a:prstGeom prst="rect">
              <a:avLst/>
            </a:prstGeom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pl-PL" sz="2000" dirty="0">
                  <a:solidFill>
                    <a:schemeClr val="bg1"/>
                  </a:solidFill>
                </a:rPr>
                <a:t>Podczas pierwszego uruchomienia należy wykonać następujące komendy:</a:t>
              </a:r>
            </a:p>
            <a:p>
              <a:pPr>
                <a:buFontTx/>
                <a:buChar char="-"/>
              </a:pPr>
              <a:r>
                <a:rPr lang="pl-PL" sz="2000" dirty="0">
                  <a:solidFill>
                    <a:schemeClr val="bg1"/>
                  </a:solidFill>
                </a:rPr>
                <a:t>Zezwolić na uruchomienie zdalnych skryptów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pl-PL" sz="2000" i="1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Set-ExecutionPolicy RemoteSigned -Force</a:t>
              </a:r>
            </a:p>
            <a:p>
              <a:pPr>
                <a:buFontTx/>
                <a:buChar char="-"/>
              </a:pPr>
              <a:r>
                <a:rPr lang="pl-PL" sz="2000" dirty="0" smtClean="0">
                  <a:solidFill>
                    <a:schemeClr val="bg1"/>
                  </a:solidFill>
                </a:rPr>
                <a:t>Zaimportować </a:t>
              </a:r>
              <a:r>
                <a:rPr lang="pl-PL" sz="2000" dirty="0">
                  <a:solidFill>
                    <a:schemeClr val="bg1"/>
                  </a:solidFill>
                </a:rPr>
                <a:t>moduł SkypeOnlineConnector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pl-PL" sz="2000" i="1" dirty="0">
                  <a:solidFill>
                    <a:schemeClr val="bg1"/>
                  </a:solidFill>
                  <a:highlight>
                    <a:srgbClr val="000000"/>
                  </a:highlight>
                </a:rPr>
                <a:t>Import-Module SkypeOnlineConnector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7943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1101090" y="758462"/>
            <a:ext cx="9989820" cy="2907029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9516C1-9EF5-4908-BB64-BB6A3DDEF7D6}"/>
              </a:ext>
            </a:extLst>
          </p:cNvPr>
          <p:cNvSpPr/>
          <p:nvPr/>
        </p:nvSpPr>
        <p:spPr>
          <a:xfrm>
            <a:off x="1101090" y="1889808"/>
            <a:ext cx="9989820" cy="4053791"/>
          </a:xfrm>
          <a:prstGeom prst="rect">
            <a:avLst/>
          </a:prstGeom>
          <a:solidFill>
            <a:srgbClr val="7B8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1276350" y="1005793"/>
            <a:ext cx="784098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1"/>
                </a:solidFill>
              </a:rPr>
              <a:t>Skype for Business - logowanie </a:t>
            </a:r>
          </a:p>
        </p:txBody>
      </p:sp>
      <p:pic>
        <p:nvPicPr>
          <p:cNvPr id="21" name="Picture 20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4E46B4C-0243-4B72-817E-1C999B5009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60" y="1253124"/>
            <a:ext cx="1295400" cy="1204723"/>
          </a:xfrm>
          <a:prstGeom prst="rect">
            <a:avLst/>
          </a:prstGeom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11C0F53-CBD0-4F10-AACC-2FBD57F0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2402474"/>
            <a:ext cx="9437370" cy="30206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Żeby zalogować się do </a:t>
            </a:r>
            <a:r>
              <a:rPr lang="pl-PL" sz="2000" dirty="0" err="1">
                <a:solidFill>
                  <a:schemeClr val="bg1"/>
                </a:solidFill>
              </a:rPr>
              <a:t>SfB</a:t>
            </a:r>
            <a:r>
              <a:rPr lang="pl-PL" sz="2000" dirty="0">
                <a:solidFill>
                  <a:schemeClr val="bg1"/>
                </a:solidFill>
              </a:rPr>
              <a:t> Online można użyć trzech poniższych komend: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- Stworzenie obiektu z parametrami </a:t>
            </a:r>
            <a:r>
              <a:rPr lang="pl-PL" sz="2000" dirty="0" err="1">
                <a:solidFill>
                  <a:schemeClr val="bg1"/>
                </a:solidFill>
              </a:rPr>
              <a:t>autentykacyjnymi</a:t>
            </a:r>
            <a:r>
              <a:rPr lang="pl-PL" sz="2000" dirty="0">
                <a:solidFill>
                  <a:schemeClr val="bg1"/>
                </a:solidFill>
              </a:rPr>
              <a:t> do </a:t>
            </a:r>
            <a:r>
              <a:rPr lang="pl-PL" sz="2000" dirty="0" err="1">
                <a:solidFill>
                  <a:schemeClr val="bg1"/>
                </a:solidFill>
              </a:rPr>
              <a:t>SfB</a:t>
            </a:r>
            <a:r>
              <a:rPr lang="pl-PL" sz="2000" dirty="0">
                <a:solidFill>
                  <a:schemeClr val="bg1"/>
                </a:solidFill>
              </a:rPr>
              <a:t> Online i zapisanie w zmiennej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$</a:t>
            </a:r>
            <a:r>
              <a:rPr lang="en-US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UserCredential</a:t>
            </a: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= Get-Credentia</a:t>
            </a:r>
            <a:r>
              <a:rPr lang="en-US" sz="2000" dirty="0">
                <a:solidFill>
                  <a:schemeClr val="bg1"/>
                </a:solidFill>
                <a:highlight>
                  <a:srgbClr val="000000"/>
                </a:highlight>
              </a:rPr>
              <a:t>l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- Zalogowanie się do </a:t>
            </a:r>
            <a:r>
              <a:rPr lang="pl-PL" sz="2000" dirty="0" err="1">
                <a:solidFill>
                  <a:schemeClr val="bg1"/>
                </a:solidFill>
              </a:rPr>
              <a:t>SfB</a:t>
            </a:r>
            <a:r>
              <a:rPr lang="pl-PL" sz="2000" dirty="0">
                <a:solidFill>
                  <a:schemeClr val="bg1"/>
                </a:solidFill>
              </a:rPr>
              <a:t> Online z użyciem wcześniej zapisanych danych autoryzacyjnych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$</a:t>
            </a:r>
            <a:r>
              <a:rPr lang="en-US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sfboSession</a:t>
            </a: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= New-</a:t>
            </a:r>
            <a:r>
              <a:rPr lang="en-US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CsOnlineSession</a:t>
            </a: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-Credential $</a:t>
            </a:r>
            <a:r>
              <a:rPr lang="en-US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UserCredential</a:t>
            </a:r>
            <a:endParaRPr lang="en-US" sz="2000" i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-  Zaimportowanie do uruchomionej sesji dostępnych komend, funkcji itp.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Import-</a:t>
            </a:r>
            <a:r>
              <a:rPr lang="en-US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PSSession</a:t>
            </a: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$</a:t>
            </a:r>
            <a:r>
              <a:rPr lang="en-US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sfboSession</a:t>
            </a:r>
            <a:endParaRPr lang="pl-PL" sz="2000" i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6240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1101090" y="758462"/>
            <a:ext cx="9989820" cy="2907029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9516C1-9EF5-4908-BB64-BB6A3DDEF7D6}"/>
              </a:ext>
            </a:extLst>
          </p:cNvPr>
          <p:cNvSpPr/>
          <p:nvPr/>
        </p:nvSpPr>
        <p:spPr>
          <a:xfrm>
            <a:off x="1101090" y="1889808"/>
            <a:ext cx="9989820" cy="4053791"/>
          </a:xfrm>
          <a:prstGeom prst="rect">
            <a:avLst/>
          </a:prstGeom>
          <a:solidFill>
            <a:srgbClr val="7B8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1276350" y="1005793"/>
            <a:ext cx="784098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solidFill>
                  <a:schemeClr val="bg1"/>
                </a:solidFill>
              </a:rPr>
              <a:t>Microsoft </a:t>
            </a:r>
            <a:r>
              <a:rPr lang="pl-PL" sz="3600" dirty="0" err="1" smtClean="0">
                <a:solidFill>
                  <a:schemeClr val="bg1"/>
                </a:solidFill>
              </a:rPr>
              <a:t>Teams</a:t>
            </a:r>
            <a:r>
              <a:rPr lang="pl-PL" sz="3600" dirty="0" smtClean="0">
                <a:solidFill>
                  <a:schemeClr val="bg1"/>
                </a:solidFill>
              </a:rPr>
              <a:t>- </a:t>
            </a:r>
            <a:r>
              <a:rPr lang="pl-PL" sz="3600" dirty="0">
                <a:solidFill>
                  <a:schemeClr val="bg1"/>
                </a:solidFill>
              </a:rPr>
              <a:t>logowanie </a:t>
            </a:r>
          </a:p>
        </p:txBody>
      </p:sp>
      <p:pic>
        <p:nvPicPr>
          <p:cNvPr id="21" name="Picture 20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4E46B4C-0243-4B72-817E-1C999B5009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60" y="1253124"/>
            <a:ext cx="1295400" cy="1204723"/>
          </a:xfrm>
          <a:prstGeom prst="rect">
            <a:avLst/>
          </a:prstGeom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11C0F53-CBD0-4F10-AACC-2FBD57F0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2402474"/>
            <a:ext cx="9437370" cy="302069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W celu zarządzania swoim </a:t>
            </a:r>
            <a:r>
              <a:rPr lang="pl-PL" sz="2000" dirty="0" err="1" smtClean="0">
                <a:solidFill>
                  <a:schemeClr val="bg1"/>
                </a:solidFill>
              </a:rPr>
              <a:t>tenantem</a:t>
            </a:r>
            <a:r>
              <a:rPr lang="pl-PL" sz="2000" dirty="0" smtClean="0">
                <a:solidFill>
                  <a:schemeClr val="bg1"/>
                </a:solidFill>
              </a:rPr>
              <a:t> poprzez PowerShell można skorzystać z modułu „Microsoft </a:t>
            </a:r>
            <a:r>
              <a:rPr lang="pl-PL" sz="2000" dirty="0" err="1" smtClean="0">
                <a:solidFill>
                  <a:schemeClr val="bg1"/>
                </a:solidFill>
              </a:rPr>
              <a:t>Teams</a:t>
            </a:r>
            <a:r>
              <a:rPr lang="pl-PL" sz="2000" dirty="0" smtClean="0">
                <a:solidFill>
                  <a:schemeClr val="bg1"/>
                </a:solidFill>
              </a:rPr>
              <a:t>”. W tym celu należy zaimportować moduł </a:t>
            </a:r>
            <a:r>
              <a:rPr lang="pl-PL" sz="2000" dirty="0" err="1" smtClean="0">
                <a:solidFill>
                  <a:schemeClr val="bg1"/>
                </a:solidFill>
              </a:rPr>
              <a:t>MicrosoftTeams</a:t>
            </a:r>
            <a:r>
              <a:rPr lang="pl-PL" sz="2000" dirty="0" smtClean="0">
                <a:solidFill>
                  <a:schemeClr val="bg1"/>
                </a:solidFill>
              </a:rPr>
              <a:t>, wprowadzić dane autoryzacyjne oraz podłączyć się bezpośrednio do swojej organizacji Microsoft </a:t>
            </a:r>
            <a:r>
              <a:rPr lang="pl-PL" sz="2000" dirty="0" err="1" smtClean="0">
                <a:solidFill>
                  <a:schemeClr val="bg1"/>
                </a:solidFill>
              </a:rPr>
              <a:t>Teams</a:t>
            </a:r>
            <a:r>
              <a:rPr lang="pl-PL" sz="2000" dirty="0" smtClean="0">
                <a:solidFill>
                  <a:schemeClr val="bg1"/>
                </a:solidFill>
              </a:rPr>
              <a:t>. </a:t>
            </a: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- </a:t>
            </a:r>
            <a:r>
              <a:rPr lang="pl-PL" sz="2000" dirty="0" smtClean="0">
                <a:solidFill>
                  <a:schemeClr val="bg1"/>
                </a:solidFill>
              </a:rPr>
              <a:t>Zaimportowanie modułu </a:t>
            </a:r>
            <a:r>
              <a:rPr lang="pl-PL" sz="2000" dirty="0" err="1" smtClean="0">
                <a:solidFill>
                  <a:schemeClr val="bg1"/>
                </a:solidFill>
              </a:rPr>
              <a:t>MicrosoftTeams</a:t>
            </a: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Import-Module </a:t>
            </a:r>
            <a:r>
              <a:rPr lang="en-US" sz="2000" i="1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MicrosoftTeams</a:t>
            </a:r>
            <a:endParaRPr lang="pl-PL" sz="2000" i="1" dirty="0" smtClean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- Stworzenie obiektu z parametrami </a:t>
            </a:r>
            <a:r>
              <a:rPr lang="pl-PL" sz="2000" dirty="0" err="1">
                <a:solidFill>
                  <a:schemeClr val="bg1"/>
                </a:solidFill>
              </a:rPr>
              <a:t>autentykacyjnymi</a:t>
            </a:r>
            <a:r>
              <a:rPr lang="pl-PL" sz="2000" dirty="0">
                <a:solidFill>
                  <a:schemeClr val="bg1"/>
                </a:solidFill>
              </a:rPr>
              <a:t> do </a:t>
            </a:r>
            <a:r>
              <a:rPr lang="pl-PL" sz="2000" dirty="0" err="1">
                <a:solidFill>
                  <a:schemeClr val="bg1"/>
                </a:solidFill>
              </a:rPr>
              <a:t>SfB</a:t>
            </a:r>
            <a:r>
              <a:rPr lang="pl-PL" sz="2000" dirty="0">
                <a:solidFill>
                  <a:schemeClr val="bg1"/>
                </a:solidFill>
              </a:rPr>
              <a:t> Online i zapisanie w </a:t>
            </a:r>
            <a:r>
              <a:rPr lang="pl-PL" sz="2000" dirty="0" smtClean="0">
                <a:solidFill>
                  <a:schemeClr val="bg1"/>
                </a:solidFill>
              </a:rPr>
              <a:t>zmiennej.</a:t>
            </a: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$credential = </a:t>
            </a:r>
            <a:r>
              <a:rPr lang="en-US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Get-Credential</a:t>
            </a:r>
            <a:endParaRPr lang="pl-PL" sz="2000" i="1" dirty="0" smtClean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-  Zalogowanie się do </a:t>
            </a:r>
            <a:r>
              <a:rPr lang="pl-PL" sz="2000" dirty="0" err="1">
                <a:solidFill>
                  <a:schemeClr val="bg1"/>
                </a:solidFill>
              </a:rPr>
              <a:t>SfB</a:t>
            </a:r>
            <a:r>
              <a:rPr lang="pl-PL" sz="2000" dirty="0">
                <a:solidFill>
                  <a:schemeClr val="bg1"/>
                </a:solidFill>
              </a:rPr>
              <a:t> Online z użyciem wcześniej zapisanych danych </a:t>
            </a:r>
            <a:r>
              <a:rPr lang="pl-PL" sz="2000" dirty="0" smtClean="0">
                <a:solidFill>
                  <a:schemeClr val="bg1"/>
                </a:solidFill>
              </a:rPr>
              <a:t>autoryzacyjnych</a:t>
            </a:r>
            <a:r>
              <a:rPr lang="pl-PL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Connect-</a:t>
            </a:r>
            <a:r>
              <a:rPr lang="en-US" sz="2000" i="1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MicrosoftTeams</a:t>
            </a:r>
            <a:r>
              <a:rPr lang="en-US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 -Credential $credential</a:t>
            </a:r>
            <a:endParaRPr lang="pl-PL" sz="2000" i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1660184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1101090" y="758462"/>
            <a:ext cx="9989820" cy="2907029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9516C1-9EF5-4908-BB64-BB6A3DDEF7D6}"/>
              </a:ext>
            </a:extLst>
          </p:cNvPr>
          <p:cNvSpPr/>
          <p:nvPr/>
        </p:nvSpPr>
        <p:spPr>
          <a:xfrm>
            <a:off x="1101090" y="1889808"/>
            <a:ext cx="9989820" cy="4053791"/>
          </a:xfrm>
          <a:prstGeom prst="rect">
            <a:avLst/>
          </a:prstGeom>
          <a:solidFill>
            <a:srgbClr val="7B8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1276350" y="1005793"/>
            <a:ext cx="784098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 smtClean="0">
                <a:solidFill>
                  <a:schemeClr val="bg1"/>
                </a:solidFill>
              </a:rPr>
              <a:t>Microsoft </a:t>
            </a:r>
            <a:r>
              <a:rPr lang="pl-PL" sz="3600" dirty="0" err="1" smtClean="0">
                <a:solidFill>
                  <a:schemeClr val="bg1"/>
                </a:solidFill>
              </a:rPr>
              <a:t>Teams</a:t>
            </a:r>
            <a:r>
              <a:rPr lang="pl-PL" sz="3600" dirty="0" smtClean="0">
                <a:solidFill>
                  <a:schemeClr val="bg1"/>
                </a:solidFill>
              </a:rPr>
              <a:t>- logowanie cd. </a:t>
            </a:r>
            <a:endParaRPr lang="pl-PL" sz="3600" dirty="0">
              <a:solidFill>
                <a:schemeClr val="bg1"/>
              </a:solidFill>
            </a:endParaRPr>
          </a:p>
        </p:txBody>
      </p:sp>
      <p:pic>
        <p:nvPicPr>
          <p:cNvPr id="21" name="Picture 20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4E46B4C-0243-4B72-817E-1C999B5009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60" y="1253124"/>
            <a:ext cx="1295400" cy="1204723"/>
          </a:xfrm>
          <a:prstGeom prst="rect">
            <a:avLst/>
          </a:prstGeom>
        </p:spPr>
      </p:pic>
      <p:sp>
        <p:nvSpPr>
          <p:cNvPr id="8" name="Symbol zastępczy zawartości 2">
            <a:extLst>
              <a:ext uri="{FF2B5EF4-FFF2-40B4-BE49-F238E27FC236}">
                <a16:creationId xmlns:a16="http://schemas.microsoft.com/office/drawing/2014/main" id="{A11C0F53-CBD0-4F10-AACC-2FBD57F00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4450" y="2402474"/>
            <a:ext cx="9437370" cy="302069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W przypadku </a:t>
            </a:r>
            <a:r>
              <a:rPr lang="pl-PL" sz="2000" dirty="0" err="1" smtClean="0">
                <a:solidFill>
                  <a:schemeClr val="bg1"/>
                </a:solidFill>
              </a:rPr>
              <a:t>Powerhell</a:t>
            </a:r>
            <a:r>
              <a:rPr lang="pl-PL" sz="2000" dirty="0" smtClean="0">
                <a:solidFill>
                  <a:schemeClr val="bg1"/>
                </a:solidFill>
              </a:rPr>
              <a:t> w wersji 5.1 należy w pierwszym kroku zaktualizować moduł </a:t>
            </a:r>
            <a:r>
              <a:rPr lang="pl-PL" sz="2000" dirty="0" err="1" smtClean="0">
                <a:solidFill>
                  <a:schemeClr val="bg1"/>
                </a:solidFill>
              </a:rPr>
              <a:t>PowerShellGet</a:t>
            </a:r>
            <a:r>
              <a:rPr lang="pl-PL" sz="2000" dirty="0" smtClean="0">
                <a:solidFill>
                  <a:schemeClr val="bg1"/>
                </a:solidFill>
              </a:rPr>
              <a:t>. Dodatkowo można zainstalować dowolną wersję modułu </a:t>
            </a:r>
            <a:r>
              <a:rPr lang="pl-PL" sz="2000" dirty="0" err="1" smtClean="0">
                <a:solidFill>
                  <a:schemeClr val="bg1"/>
                </a:solidFill>
              </a:rPr>
              <a:t>MicrosoftTeams</a:t>
            </a: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- </a:t>
            </a:r>
            <a:r>
              <a:rPr lang="pl-PL" sz="2000" dirty="0" smtClean="0">
                <a:solidFill>
                  <a:schemeClr val="bg1"/>
                </a:solidFill>
              </a:rPr>
              <a:t>Update modułu </a:t>
            </a:r>
            <a:r>
              <a:rPr lang="pl-PL" sz="2000" dirty="0" err="1" smtClean="0">
                <a:solidFill>
                  <a:schemeClr val="bg1"/>
                </a:solidFill>
              </a:rPr>
              <a:t>PowerShellGet</a:t>
            </a: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Install-Module </a:t>
            </a:r>
            <a:r>
              <a:rPr lang="en-US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PowerShellGet</a:t>
            </a: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-Force -</a:t>
            </a:r>
            <a:r>
              <a:rPr lang="en-US" sz="2000" i="1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AllowClobber</a:t>
            </a:r>
            <a:endParaRPr lang="pl-PL" sz="2000" i="1" dirty="0" smtClean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- Sprawdzenie dostępnych wersji modułu </a:t>
            </a:r>
            <a:r>
              <a:rPr lang="pl-PL" sz="2000" dirty="0" err="1">
                <a:solidFill>
                  <a:schemeClr val="bg1"/>
                </a:solidFill>
              </a:rPr>
              <a:t>MicrosoftTeams</a:t>
            </a:r>
            <a:r>
              <a:rPr lang="pl-PL" sz="2000" dirty="0" smtClean="0">
                <a:solidFill>
                  <a:schemeClr val="bg1"/>
                </a:solidFill>
              </a:rPr>
              <a:t>.</a:t>
            </a:r>
            <a:endParaRPr lang="pl-PL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Find-Module </a:t>
            </a:r>
            <a:r>
              <a:rPr lang="en-US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MicrosoftTeams</a:t>
            </a: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-</a:t>
            </a:r>
            <a:r>
              <a:rPr lang="en-US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AllowPrerelease</a:t>
            </a: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-</a:t>
            </a:r>
            <a:r>
              <a:rPr lang="en-US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AllVersions</a:t>
            </a:r>
            <a:endParaRPr lang="pl-PL" sz="2000" i="1" dirty="0" smtClean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-  </a:t>
            </a:r>
            <a:r>
              <a:rPr lang="pl-PL" sz="2000" dirty="0" smtClean="0">
                <a:solidFill>
                  <a:schemeClr val="bg1"/>
                </a:solidFill>
              </a:rPr>
              <a:t>Zainstalowanie wybranej wersji modułu </a:t>
            </a:r>
            <a:r>
              <a:rPr lang="pl-PL" sz="2000" dirty="0" err="1" smtClean="0">
                <a:solidFill>
                  <a:schemeClr val="bg1"/>
                </a:solidFill>
              </a:rPr>
              <a:t>MicrosoftTeams</a:t>
            </a:r>
            <a:r>
              <a:rPr lang="pl-PL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Install-Module </a:t>
            </a:r>
            <a:r>
              <a:rPr lang="en-US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MicrosoftTeams</a:t>
            </a: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-</a:t>
            </a:r>
            <a:r>
              <a:rPr lang="en-US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AllowPrerelease</a:t>
            </a: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-</a:t>
            </a:r>
            <a:r>
              <a:rPr lang="en-US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RequiredVersion</a:t>
            </a: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"1.1.9-preview"</a:t>
            </a:r>
            <a:endParaRPr lang="pl-PL" sz="2000" i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23491600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0" y="1"/>
            <a:ext cx="12192000" cy="1165860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2701290" y="228553"/>
            <a:ext cx="669417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>
                <a:solidFill>
                  <a:schemeClr val="bg1"/>
                </a:solidFill>
              </a:rPr>
              <a:t>Skype for Business - logowanie </a:t>
            </a:r>
          </a:p>
        </p:txBody>
      </p:sp>
      <p:pic>
        <p:nvPicPr>
          <p:cNvPr id="9" name="Symbol zastępczy zawartości 4">
            <a:extLst>
              <a:ext uri="{FF2B5EF4-FFF2-40B4-BE49-F238E27FC236}">
                <a16:creationId xmlns:a16="http://schemas.microsoft.com/office/drawing/2014/main" id="{85AED384-D2ED-4406-9C95-43BC298DD55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b="24085"/>
          <a:stretch/>
        </p:blipFill>
        <p:spPr>
          <a:xfrm>
            <a:off x="1775460" y="1508712"/>
            <a:ext cx="8641080" cy="4950277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1" name="Picture 10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B67780CC-6D07-4737-B982-5C7E57507DB0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55" y="698066"/>
            <a:ext cx="909484" cy="84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5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0" y="1"/>
            <a:ext cx="12192000" cy="1165860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2701290" y="228553"/>
            <a:ext cx="669417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>
                <a:solidFill>
                  <a:schemeClr val="bg1"/>
                </a:solidFill>
              </a:rPr>
              <a:t>Skype for Business - logowanie </a:t>
            </a:r>
          </a:p>
        </p:txBody>
      </p:sp>
      <p:pic>
        <p:nvPicPr>
          <p:cNvPr id="8" name="Symbol zastępczy zawartości 3">
            <a:extLst>
              <a:ext uri="{FF2B5EF4-FFF2-40B4-BE49-F238E27FC236}">
                <a16:creationId xmlns:a16="http://schemas.microsoft.com/office/drawing/2014/main" id="{313E4A23-9C2B-405C-98ED-AFC3C3521E2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219"/>
          <a:stretch/>
        </p:blipFill>
        <p:spPr>
          <a:xfrm>
            <a:off x="1792843" y="1354849"/>
            <a:ext cx="8606314" cy="5274598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11" name="Picture 10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682F17EF-E15D-42D0-BBCC-547B72B3A9E8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55" y="698066"/>
            <a:ext cx="909484" cy="84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0848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1101090" y="758462"/>
            <a:ext cx="9989820" cy="2907029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9516C1-9EF5-4908-BB64-BB6A3DDEF7D6}"/>
              </a:ext>
            </a:extLst>
          </p:cNvPr>
          <p:cNvSpPr/>
          <p:nvPr/>
        </p:nvSpPr>
        <p:spPr>
          <a:xfrm>
            <a:off x="1101090" y="1889808"/>
            <a:ext cx="9989820" cy="4053791"/>
          </a:xfrm>
          <a:prstGeom prst="rect">
            <a:avLst/>
          </a:prstGeom>
          <a:solidFill>
            <a:srgbClr val="7B8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1253490" y="1005793"/>
            <a:ext cx="784098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1"/>
                </a:solidFill>
              </a:rPr>
              <a:t>Konfiguracja Direct Routing</a:t>
            </a:r>
          </a:p>
        </p:txBody>
      </p:sp>
      <p:pic>
        <p:nvPicPr>
          <p:cNvPr id="21" name="Picture 20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4E46B4C-0243-4B72-817E-1C999B5009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60" y="1253124"/>
            <a:ext cx="1295400" cy="1204723"/>
          </a:xfrm>
          <a:prstGeom prst="rect">
            <a:avLst/>
          </a:prstGeom>
        </p:spPr>
      </p:pic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2D0827C6-0835-4519-BCA8-55E41118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490" y="2329765"/>
            <a:ext cx="8397240" cy="3660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Przed przystąpieniem do konfiguracji trzeba zweryfikować czy użytkownicy należą </a:t>
            </a:r>
            <a:r>
              <a:rPr lang="pl-PL" sz="2000" dirty="0">
                <a:solidFill>
                  <a:schemeClr val="bg1"/>
                </a:solidFill>
              </a:rPr>
              <a:t>do programu Skype for Business </a:t>
            </a:r>
            <a:r>
              <a:rPr lang="pl-PL" sz="2000" dirty="0" smtClean="0">
                <a:solidFill>
                  <a:schemeClr val="bg1"/>
                </a:solidFill>
              </a:rPr>
              <a:t>Online, można to sprawdzić następującym poleceniem, parametr </a:t>
            </a:r>
            <a:r>
              <a:rPr lang="pl-PL" sz="2000" dirty="0" err="1" smtClean="0">
                <a:solidFill>
                  <a:schemeClr val="bg1"/>
                </a:solidFill>
              </a:rPr>
              <a:t>RegistrarPool</a:t>
            </a:r>
            <a:r>
              <a:rPr lang="pl-PL" sz="2000" dirty="0" smtClean="0">
                <a:solidFill>
                  <a:schemeClr val="bg1"/>
                </a:solidFill>
              </a:rPr>
              <a:t> powinien zawierać </a:t>
            </a:r>
            <a:r>
              <a:rPr lang="pl-PL" sz="2000" dirty="0">
                <a:solidFill>
                  <a:schemeClr val="bg1"/>
                </a:solidFill>
              </a:rPr>
              <a:t>domenę infra.lync.com</a:t>
            </a:r>
            <a:endParaRPr lang="pl-PL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Get-</a:t>
            </a:r>
            <a:r>
              <a:rPr lang="pl-PL" sz="2000" dirty="0" err="1" smtClean="0">
                <a:solidFill>
                  <a:schemeClr val="bg1"/>
                </a:solidFill>
              </a:rPr>
              <a:t>CsOnlineUser</a:t>
            </a:r>
            <a:r>
              <a:rPr lang="pl-PL" sz="2000" dirty="0" smtClean="0">
                <a:solidFill>
                  <a:schemeClr val="bg1"/>
                </a:solidFill>
              </a:rPr>
              <a:t> </a:t>
            </a:r>
            <a:r>
              <a:rPr lang="pl-PL" sz="2000" dirty="0">
                <a:solidFill>
                  <a:schemeClr val="bg1"/>
                </a:solidFill>
              </a:rPr>
              <a:t>-Identity "&lt;User </a:t>
            </a:r>
            <a:r>
              <a:rPr lang="pl-PL" sz="2000" dirty="0" err="1">
                <a:solidFill>
                  <a:schemeClr val="bg1"/>
                </a:solidFill>
              </a:rPr>
              <a:t>name</a:t>
            </a:r>
            <a:r>
              <a:rPr lang="pl-PL" sz="2000" dirty="0">
                <a:solidFill>
                  <a:schemeClr val="bg1"/>
                </a:solidFill>
              </a:rPr>
              <a:t>&gt;" | </a:t>
            </a:r>
            <a:r>
              <a:rPr lang="pl-PL" sz="2000" dirty="0" err="1">
                <a:solidFill>
                  <a:schemeClr val="bg1"/>
                </a:solidFill>
              </a:rPr>
              <a:t>fl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RegistrarPool</a:t>
            </a: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2000" i="1" dirty="0" smtClean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r>
              <a:rPr lang="pl-PL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Get-</a:t>
            </a:r>
            <a:r>
              <a:rPr lang="pl-PL" sz="2000" i="1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CsOnlineUser</a:t>
            </a:r>
            <a:r>
              <a:rPr lang="pl-PL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 -Identity "netiatest3@netiangn.pl</a:t>
            </a:r>
            <a:r>
              <a:rPr lang="pl-PL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" </a:t>
            </a:r>
            <a:r>
              <a:rPr lang="pl-PL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| </a:t>
            </a:r>
            <a:r>
              <a:rPr lang="pl-PL" sz="2000" i="1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fl</a:t>
            </a:r>
            <a:r>
              <a:rPr lang="pl-PL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pl-PL" sz="2000" i="1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RegistrarPool</a:t>
            </a:r>
            <a:endParaRPr lang="pl-PL" sz="2000" i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93669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2A16965E-28C1-445D-A8F9-5FE4383F2401}"/>
              </a:ext>
            </a:extLst>
          </p:cNvPr>
          <p:cNvSpPr/>
          <p:nvPr/>
        </p:nvSpPr>
        <p:spPr>
          <a:xfrm>
            <a:off x="1028700" y="567691"/>
            <a:ext cx="9989820" cy="2907029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17E10E9-D941-438B-80E2-C60E04CA1B71}"/>
              </a:ext>
            </a:extLst>
          </p:cNvPr>
          <p:cNvSpPr/>
          <p:nvPr/>
        </p:nvSpPr>
        <p:spPr>
          <a:xfrm>
            <a:off x="1028700" y="3474720"/>
            <a:ext cx="9989820" cy="2907029"/>
          </a:xfrm>
          <a:prstGeom prst="rect">
            <a:avLst/>
          </a:prstGeom>
          <a:solidFill>
            <a:srgbClr val="7B8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1100" y="815022"/>
            <a:ext cx="3070860" cy="660083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Potrzebne dane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181100" y="1475105"/>
            <a:ext cx="10111740" cy="20986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Przed przystąpieniem do konfiguracji swojej usługi MS </a:t>
            </a:r>
            <a:r>
              <a:rPr lang="pl-PL" sz="2000" dirty="0" err="1">
                <a:solidFill>
                  <a:schemeClr val="bg1"/>
                </a:solidFill>
              </a:rPr>
              <a:t>Teams</a:t>
            </a:r>
            <a:r>
              <a:rPr lang="pl-PL" sz="2000" dirty="0">
                <a:solidFill>
                  <a:schemeClr val="bg1"/>
                </a:solidFill>
              </a:rPr>
              <a:t> z SIP </a:t>
            </a:r>
            <a:r>
              <a:rPr lang="pl-PL" sz="2000" dirty="0" err="1">
                <a:solidFill>
                  <a:schemeClr val="bg1"/>
                </a:solidFill>
              </a:rPr>
              <a:t>Trunk-ime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smtClean="0">
                <a:solidFill>
                  <a:schemeClr val="bg1"/>
                </a:solidFill>
              </a:rPr>
              <a:t>będzie potrzebna domena którą </a:t>
            </a:r>
            <a:r>
              <a:rPr lang="pl-PL" sz="2000" dirty="0">
                <a:solidFill>
                  <a:schemeClr val="bg1"/>
                </a:solidFill>
              </a:rPr>
              <a:t>otrzymasz z Netii. Należy je </a:t>
            </a:r>
            <a:r>
              <a:rPr lang="pl-PL" sz="2000" dirty="0" smtClean="0">
                <a:solidFill>
                  <a:schemeClr val="bg1"/>
                </a:solidFill>
              </a:rPr>
              <a:t>wykorzystać </a:t>
            </a:r>
            <a:r>
              <a:rPr lang="pl-PL" sz="2000" dirty="0">
                <a:solidFill>
                  <a:schemeClr val="bg1"/>
                </a:solidFill>
              </a:rPr>
              <a:t>w trakcie dalszej </a:t>
            </a:r>
            <a:r>
              <a:rPr lang="pl-PL" sz="2000" dirty="0" smtClean="0">
                <a:solidFill>
                  <a:schemeClr val="bg1"/>
                </a:solidFill>
              </a:rPr>
              <a:t>pracy</a:t>
            </a:r>
            <a:r>
              <a:rPr lang="pl-PL" sz="2000" dirty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Domena  na podstawie której </a:t>
            </a:r>
            <a:r>
              <a:rPr lang="pl-PL" sz="2000" dirty="0" smtClean="0">
                <a:solidFill>
                  <a:schemeClr val="bg1"/>
                </a:solidFill>
              </a:rPr>
              <a:t>będzie osiągalna usługa Netii będzie miała postać </a:t>
            </a:r>
            <a:r>
              <a:rPr lang="pl-PL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nazwa_klienta.integralnet.pl. </a:t>
            </a:r>
            <a:r>
              <a:rPr lang="pl-PL" sz="2000" dirty="0" smtClean="0">
                <a:solidFill>
                  <a:schemeClr val="bg1"/>
                </a:solidFill>
              </a:rPr>
              <a:t> Będzie ona rozwijana na adres IP SBC </a:t>
            </a:r>
            <a:r>
              <a:rPr lang="pl-PL" sz="2000" dirty="0" err="1" smtClean="0">
                <a:solidFill>
                  <a:schemeClr val="bg1"/>
                </a:solidFill>
              </a:rPr>
              <a:t>Netiii</a:t>
            </a:r>
            <a:r>
              <a:rPr lang="pl-PL" sz="2000" dirty="0" smtClean="0">
                <a:solidFill>
                  <a:schemeClr val="bg1"/>
                </a:solidFill>
              </a:rPr>
              <a:t> 87.204.129.165</a:t>
            </a:r>
            <a:endParaRPr lang="pl-PL" sz="2000" i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sp>
        <p:nvSpPr>
          <p:cNvPr id="5" name="Tytuł 1">
            <a:extLst>
              <a:ext uri="{FF2B5EF4-FFF2-40B4-BE49-F238E27FC236}">
                <a16:creationId xmlns:a16="http://schemas.microsoft.com/office/drawing/2014/main" id="{590EB099-26CF-41A9-955B-6ADF35CFC290}"/>
              </a:ext>
            </a:extLst>
          </p:cNvPr>
          <p:cNvSpPr txBox="1">
            <a:spLocks/>
          </p:cNvSpPr>
          <p:nvPr/>
        </p:nvSpPr>
        <p:spPr>
          <a:xfrm>
            <a:off x="1181100" y="3589020"/>
            <a:ext cx="3352800" cy="7092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1"/>
                </a:solidFill>
              </a:rPr>
              <a:t>Licencje MS</a:t>
            </a:r>
          </a:p>
        </p:txBody>
      </p:sp>
      <p:sp>
        <p:nvSpPr>
          <p:cNvPr id="6" name="Symbol zastępczy zawartości 2">
            <a:extLst>
              <a:ext uri="{FF2B5EF4-FFF2-40B4-BE49-F238E27FC236}">
                <a16:creationId xmlns:a16="http://schemas.microsoft.com/office/drawing/2014/main" id="{7D603311-2A69-4C01-8D33-90517B4FD571}"/>
              </a:ext>
            </a:extLst>
          </p:cNvPr>
          <p:cNvSpPr txBox="1">
            <a:spLocks/>
          </p:cNvSpPr>
          <p:nvPr/>
        </p:nvSpPr>
        <p:spPr>
          <a:xfrm>
            <a:off x="1181100" y="4378325"/>
            <a:ext cx="7155180" cy="18548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2000" dirty="0">
                <a:solidFill>
                  <a:schemeClr val="bg1"/>
                </a:solidFill>
              </a:rPr>
              <a:t>Do uruchomienia funkcjonalności będą potrzebne następujące licencje</a:t>
            </a:r>
          </a:p>
          <a:p>
            <a:r>
              <a:rPr lang="pl-PL" sz="2000" dirty="0">
                <a:solidFill>
                  <a:schemeClr val="bg1"/>
                </a:solidFill>
              </a:rPr>
              <a:t> 1 x E1/E3/E5 – </a:t>
            </a:r>
            <a:r>
              <a:rPr lang="pl-PL" sz="2000" u="sng" dirty="0">
                <a:solidFill>
                  <a:schemeClr val="bg1"/>
                </a:solidFill>
              </a:rPr>
              <a:t>na potrzeby aktywacji otrzymanej domeny</a:t>
            </a:r>
          </a:p>
          <a:p>
            <a:r>
              <a:rPr lang="pl-PL" sz="2000" dirty="0">
                <a:solidFill>
                  <a:schemeClr val="bg1"/>
                </a:solidFill>
              </a:rPr>
              <a:t> N x (F1/E1/E3 + Phone System) lub N x E5 –  dla użytkowników, którzy będą mieć możliwość dzwonienia z wykorzystaniem trunka</a:t>
            </a:r>
          </a:p>
        </p:txBody>
      </p:sp>
      <p:pic>
        <p:nvPicPr>
          <p:cNvPr id="10" name="Picture 9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DE44E74-7AF6-4ECE-B01E-CAC75848006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0" y="2856738"/>
            <a:ext cx="1295400" cy="120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439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0" y="1"/>
            <a:ext cx="12192000" cy="1165860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2701290" y="228553"/>
            <a:ext cx="669417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>
                <a:solidFill>
                  <a:schemeClr val="bg1"/>
                </a:solidFill>
              </a:rPr>
              <a:t>Skype for Business - logowanie </a:t>
            </a:r>
          </a:p>
        </p:txBody>
      </p:sp>
      <p:pic>
        <p:nvPicPr>
          <p:cNvPr id="11" name="Picture 10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682F17EF-E15D-42D0-BBCC-547B72B3A9E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55" y="698066"/>
            <a:ext cx="909484" cy="84582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16" y="1863926"/>
            <a:ext cx="9678239" cy="4679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35834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1101090" y="758462"/>
            <a:ext cx="9989820" cy="2907029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9516C1-9EF5-4908-BB64-BB6A3DDEF7D6}"/>
              </a:ext>
            </a:extLst>
          </p:cNvPr>
          <p:cNvSpPr/>
          <p:nvPr/>
        </p:nvSpPr>
        <p:spPr>
          <a:xfrm>
            <a:off x="1101090" y="1889808"/>
            <a:ext cx="9989820" cy="4053791"/>
          </a:xfrm>
          <a:prstGeom prst="rect">
            <a:avLst/>
          </a:prstGeom>
          <a:solidFill>
            <a:srgbClr val="7B8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1253490" y="1005793"/>
            <a:ext cx="784098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1"/>
                </a:solidFill>
              </a:rPr>
              <a:t>Konfiguracja Direct Routing</a:t>
            </a:r>
          </a:p>
        </p:txBody>
      </p:sp>
      <p:pic>
        <p:nvPicPr>
          <p:cNvPr id="21" name="Picture 20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4E46B4C-0243-4B72-817E-1C999B5009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60" y="1253124"/>
            <a:ext cx="1295400" cy="1204723"/>
          </a:xfrm>
          <a:prstGeom prst="rect">
            <a:avLst/>
          </a:prstGeom>
        </p:spPr>
      </p:pic>
      <p:sp>
        <p:nvSpPr>
          <p:cNvPr id="12" name="Symbol zastępczy zawartości 2">
            <a:extLst>
              <a:ext uri="{FF2B5EF4-FFF2-40B4-BE49-F238E27FC236}">
                <a16:creationId xmlns:a16="http://schemas.microsoft.com/office/drawing/2014/main" id="{2D0827C6-0835-4519-BCA8-55E41118A0C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53490" y="2329765"/>
            <a:ext cx="8397240" cy="36607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W </a:t>
            </a:r>
            <a:r>
              <a:rPr lang="pl-PL" sz="2000" dirty="0" smtClean="0">
                <a:solidFill>
                  <a:schemeClr val="bg1"/>
                </a:solidFill>
              </a:rPr>
              <a:t>pierwszym </a:t>
            </a:r>
            <a:r>
              <a:rPr lang="pl-PL" sz="2000" dirty="0">
                <a:solidFill>
                  <a:schemeClr val="bg1"/>
                </a:solidFill>
              </a:rPr>
              <a:t>kroku należy skonfigurować użytkowników, a dokładniej włączyć możliwość wykonywania połączeń do sieci PSTN, przypisać numer, włączyć/wyłączyć pocztę głosową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Set-</a:t>
            </a:r>
            <a:r>
              <a:rPr lang="pl-PL" sz="2000" dirty="0" err="1">
                <a:solidFill>
                  <a:schemeClr val="bg1"/>
                </a:solidFill>
              </a:rPr>
              <a:t>CsUser</a:t>
            </a:r>
            <a:r>
              <a:rPr lang="pl-PL" sz="2000" dirty="0">
                <a:solidFill>
                  <a:schemeClr val="bg1"/>
                </a:solidFill>
              </a:rPr>
              <a:t> -Identity "&lt;User </a:t>
            </a:r>
            <a:r>
              <a:rPr lang="pl-PL" sz="2000" dirty="0" err="1">
                <a:solidFill>
                  <a:schemeClr val="bg1"/>
                </a:solidFill>
              </a:rPr>
              <a:t>name</a:t>
            </a:r>
            <a:r>
              <a:rPr lang="pl-PL" sz="2000" dirty="0">
                <a:solidFill>
                  <a:schemeClr val="bg1"/>
                </a:solidFill>
              </a:rPr>
              <a:t>&gt;" -</a:t>
            </a:r>
            <a:r>
              <a:rPr lang="pl-PL" sz="2000" dirty="0" err="1">
                <a:solidFill>
                  <a:schemeClr val="bg1"/>
                </a:solidFill>
              </a:rPr>
              <a:t>EnterpriseVoiceEnabled</a:t>
            </a:r>
            <a:r>
              <a:rPr lang="pl-PL" sz="2000" dirty="0">
                <a:solidFill>
                  <a:schemeClr val="bg1"/>
                </a:solidFill>
              </a:rPr>
              <a:t> $</a:t>
            </a:r>
            <a:r>
              <a:rPr lang="pl-PL" sz="2000" dirty="0" err="1">
                <a:solidFill>
                  <a:schemeClr val="bg1"/>
                </a:solidFill>
              </a:rPr>
              <a:t>true</a:t>
            </a:r>
            <a:r>
              <a:rPr lang="pl-PL" sz="2000" dirty="0">
                <a:solidFill>
                  <a:schemeClr val="bg1"/>
                </a:solidFill>
              </a:rPr>
              <a:t> -</a:t>
            </a:r>
            <a:r>
              <a:rPr lang="pl-PL" sz="2000" dirty="0" err="1">
                <a:solidFill>
                  <a:schemeClr val="bg1"/>
                </a:solidFill>
              </a:rPr>
              <a:t>HostedVoiceMail</a:t>
            </a:r>
            <a:r>
              <a:rPr lang="pl-PL" sz="2000" dirty="0">
                <a:solidFill>
                  <a:schemeClr val="bg1"/>
                </a:solidFill>
              </a:rPr>
              <a:t> $</a:t>
            </a:r>
            <a:r>
              <a:rPr lang="pl-PL" sz="2000" dirty="0" err="1">
                <a:solidFill>
                  <a:schemeClr val="bg1"/>
                </a:solidFill>
              </a:rPr>
              <a:t>true</a:t>
            </a:r>
            <a:r>
              <a:rPr lang="pl-PL" sz="2000" dirty="0">
                <a:solidFill>
                  <a:schemeClr val="bg1"/>
                </a:solidFill>
              </a:rPr>
              <a:t> -</a:t>
            </a:r>
            <a:r>
              <a:rPr lang="pl-PL" sz="2000" dirty="0" err="1">
                <a:solidFill>
                  <a:schemeClr val="bg1"/>
                </a:solidFill>
              </a:rPr>
              <a:t>OnPremLineURI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tel</a:t>
            </a:r>
            <a:r>
              <a:rPr lang="pl-PL" sz="2000" dirty="0">
                <a:solidFill>
                  <a:schemeClr val="bg1"/>
                </a:solidFill>
              </a:rPr>
              <a:t>:&lt;E.164 </a:t>
            </a:r>
            <a:r>
              <a:rPr lang="pl-PL" sz="2000" dirty="0" err="1">
                <a:solidFill>
                  <a:schemeClr val="bg1"/>
                </a:solidFill>
              </a:rPr>
              <a:t>phone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number</a:t>
            </a:r>
            <a:r>
              <a:rPr lang="pl-PL" sz="2000" dirty="0">
                <a:solidFill>
                  <a:schemeClr val="bg1"/>
                </a:solidFill>
              </a:rPr>
              <a:t>&gt;</a:t>
            </a:r>
          </a:p>
          <a:p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Set-</a:t>
            </a:r>
            <a:r>
              <a:rPr lang="pl-PL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CsUser</a:t>
            </a:r>
            <a:r>
              <a:rPr lang="pl-PL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-Identity "</a:t>
            </a:r>
            <a:r>
              <a:rPr lang="pl-PL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netiatest3@netiangn.pl</a:t>
            </a:r>
            <a:r>
              <a:rPr lang="pl-PL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" -</a:t>
            </a:r>
            <a:r>
              <a:rPr lang="pl-PL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OnPremLineURI</a:t>
            </a:r>
            <a:r>
              <a:rPr lang="pl-PL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pl-PL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tel</a:t>
            </a:r>
            <a:r>
              <a:rPr lang="pl-PL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:+</a:t>
            </a:r>
            <a:r>
              <a:rPr lang="pl-PL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48223524103 </a:t>
            </a:r>
            <a:r>
              <a:rPr lang="pl-PL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-</a:t>
            </a:r>
            <a:r>
              <a:rPr lang="pl-PL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EnterpriseVoiceEnabled</a:t>
            </a:r>
            <a:r>
              <a:rPr lang="pl-PL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$</a:t>
            </a:r>
            <a:r>
              <a:rPr lang="pl-PL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true</a:t>
            </a:r>
            <a:r>
              <a:rPr lang="pl-PL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-</a:t>
            </a:r>
            <a:r>
              <a:rPr lang="pl-PL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HostedVoiceMail</a:t>
            </a:r>
            <a:r>
              <a:rPr lang="pl-PL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$</a:t>
            </a:r>
            <a:r>
              <a:rPr lang="pl-PL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true</a:t>
            </a:r>
            <a:endParaRPr lang="pl-PL" sz="2000" i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40330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0" y="1"/>
            <a:ext cx="12192000" cy="1165860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2701290" y="228553"/>
            <a:ext cx="669417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>
                <a:solidFill>
                  <a:schemeClr val="bg1"/>
                </a:solidFill>
              </a:rPr>
              <a:t>Konfiguracja Direct Routing</a:t>
            </a:r>
          </a:p>
        </p:txBody>
      </p:sp>
      <p:pic>
        <p:nvPicPr>
          <p:cNvPr id="6" name="Symbol zastępczy zawartości 5">
            <a:extLst>
              <a:ext uri="{FF2B5EF4-FFF2-40B4-BE49-F238E27FC236}">
                <a16:creationId xmlns:a16="http://schemas.microsoft.com/office/drawing/2014/main" id="{3A24156B-C896-44BF-BA2F-8C5A9018F0F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34927"/>
          <a:stretch/>
        </p:blipFill>
        <p:spPr>
          <a:xfrm>
            <a:off x="1392395" y="2281949"/>
            <a:ext cx="9407209" cy="3055885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7" name="Picture 6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60FAA12-7EFF-47CC-AB3A-2330FAAFA9BC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55" y="698066"/>
            <a:ext cx="909484" cy="84582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578" y="1994170"/>
            <a:ext cx="10639155" cy="4496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959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1101090" y="758462"/>
            <a:ext cx="9989820" cy="2907029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9516C1-9EF5-4908-BB64-BB6A3DDEF7D6}"/>
              </a:ext>
            </a:extLst>
          </p:cNvPr>
          <p:cNvSpPr/>
          <p:nvPr/>
        </p:nvSpPr>
        <p:spPr>
          <a:xfrm>
            <a:off x="1101090" y="1889808"/>
            <a:ext cx="9989820" cy="4053791"/>
          </a:xfrm>
          <a:prstGeom prst="rect">
            <a:avLst/>
          </a:prstGeom>
          <a:solidFill>
            <a:srgbClr val="7B8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1253490" y="1005793"/>
            <a:ext cx="784098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1"/>
                </a:solidFill>
              </a:rPr>
              <a:t>Konfiguracja Direct Routing</a:t>
            </a:r>
          </a:p>
        </p:txBody>
      </p:sp>
      <p:pic>
        <p:nvPicPr>
          <p:cNvPr id="21" name="Picture 20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4E46B4C-0243-4B72-817E-1C999B5009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60" y="1253124"/>
            <a:ext cx="1295400" cy="1204723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1AF072B-91A6-4B84-B38A-5173D079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740" y="2447340"/>
            <a:ext cx="8770620" cy="32569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W kolejnych krokach należy ustalić i skonfigurować zasady kierowania połączeń do sieci PSTN. W poniższym przykładzie zakładamy że wszystkie połączenia będą kierowane </a:t>
            </a:r>
            <a:r>
              <a:rPr lang="pl-PL" sz="2000" dirty="0" smtClean="0">
                <a:solidFill>
                  <a:schemeClr val="bg1"/>
                </a:solidFill>
              </a:rPr>
              <a:t>do </a:t>
            </a:r>
            <a:r>
              <a:rPr lang="pl-PL" sz="2000" dirty="0">
                <a:solidFill>
                  <a:schemeClr val="bg1"/>
                </a:solidFill>
              </a:rPr>
              <a:t>SBC Netii bez żadnych restrykcji. 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W pierwszym kroku trzeba dodać politykę kierowania, w naszym </a:t>
            </a:r>
            <a:r>
              <a:rPr lang="pl-PL" sz="2000" dirty="0" smtClean="0">
                <a:solidFill>
                  <a:schemeClr val="bg1"/>
                </a:solidFill>
              </a:rPr>
              <a:t>przypadku </a:t>
            </a:r>
            <a:r>
              <a:rPr lang="pl-PL" sz="2000" dirty="0">
                <a:solidFill>
                  <a:schemeClr val="bg1"/>
                </a:solidFill>
              </a:rPr>
              <a:t>nazwiemy ją </a:t>
            </a:r>
            <a:r>
              <a:rPr lang="da-DK" sz="2000" dirty="0" smtClean="0">
                <a:solidFill>
                  <a:schemeClr val="bg1"/>
                </a:solidFill>
              </a:rPr>
              <a:t>UnrestrictedPstnUsage</a:t>
            </a: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Set-CSOnlinePSTNUsage -Identity Global -Usage @{Add="</a:t>
            </a:r>
            <a:r>
              <a:rPr lang="da-DK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UnrestrictedPstnUsage"}</a:t>
            </a:r>
            <a:endParaRPr lang="pl-PL" sz="2000" i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236625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1101090" y="293642"/>
            <a:ext cx="9989820" cy="2907029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9516C1-9EF5-4908-BB64-BB6A3DDEF7D6}"/>
              </a:ext>
            </a:extLst>
          </p:cNvPr>
          <p:cNvSpPr/>
          <p:nvPr/>
        </p:nvSpPr>
        <p:spPr>
          <a:xfrm>
            <a:off x="1101090" y="1424988"/>
            <a:ext cx="9989820" cy="5044439"/>
          </a:xfrm>
          <a:prstGeom prst="rect">
            <a:avLst/>
          </a:prstGeom>
          <a:solidFill>
            <a:srgbClr val="7B8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1253490" y="540973"/>
            <a:ext cx="784098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1"/>
                </a:solidFill>
              </a:rPr>
              <a:t>Konfiguracja Direct Routing</a:t>
            </a:r>
          </a:p>
        </p:txBody>
      </p:sp>
      <p:pic>
        <p:nvPicPr>
          <p:cNvPr id="21" name="Picture 20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4E46B4C-0243-4B72-817E-1C999B5009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60" y="788304"/>
            <a:ext cx="1295400" cy="1204723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1AF072B-91A6-4B84-B38A-5173D079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740" y="1982520"/>
            <a:ext cx="8770620" cy="4087176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Następnie konfigurujemy wcześniej stworzoną  politykę kierowania poprzez dodawanie odpowiednich reguł wykorzystując polecenie New-CSOnlineVoiceRoute oraz dostępne dla niej parametry. Najważniejsze parametry to:</a:t>
            </a:r>
          </a:p>
          <a:p>
            <a:pPr>
              <a:buFontTx/>
              <a:buChar char="-"/>
            </a:pPr>
            <a:r>
              <a:rPr lang="pl-PL" sz="2000" dirty="0">
                <a:solidFill>
                  <a:schemeClr val="bg1"/>
                </a:solidFill>
              </a:rPr>
              <a:t>NumberPattern, wyrażenie regularne </a:t>
            </a:r>
            <a:r>
              <a:rPr lang="pl-PL" sz="2000" dirty="0" smtClean="0">
                <a:solidFill>
                  <a:schemeClr val="bg1"/>
                </a:solidFill>
              </a:rPr>
              <a:t>określające wybierane </a:t>
            </a:r>
            <a:r>
              <a:rPr lang="pl-PL" sz="2000" dirty="0">
                <a:solidFill>
                  <a:schemeClr val="bg1"/>
                </a:solidFill>
              </a:rPr>
              <a:t>numery telefonów których dotyczy ta reguła</a:t>
            </a:r>
          </a:p>
          <a:p>
            <a:pPr>
              <a:buFontTx/>
              <a:buChar char="-"/>
            </a:pPr>
            <a:r>
              <a:rPr lang="pl-PL" sz="2000" dirty="0">
                <a:solidFill>
                  <a:schemeClr val="bg1"/>
                </a:solidFill>
              </a:rPr>
              <a:t>OnlinePstnGatewayList, definiuje gateway który będzie powiązany z ta </a:t>
            </a:r>
            <a:r>
              <a:rPr lang="pl-PL" sz="2000" dirty="0" smtClean="0">
                <a:solidFill>
                  <a:schemeClr val="bg1"/>
                </a:solidFill>
              </a:rPr>
              <a:t>regułą, w tym miejscu dodajemy domenę którą dostarczyła Netia na etapie konfigurowania usługi. Na podstawie tej domeny będzie osiągalne SBC Netii,  w powyższym przykładzie wykorzystywana domena to teams2.integralnet.pl. </a:t>
            </a:r>
          </a:p>
          <a:p>
            <a:pPr>
              <a:buFontTx/>
              <a:buChar char="-"/>
            </a:pPr>
            <a:r>
              <a:rPr lang="pl-PL" sz="2000" dirty="0" err="1" smtClean="0">
                <a:solidFill>
                  <a:schemeClr val="bg1"/>
                </a:solidFill>
              </a:rPr>
              <a:t>Priority</a:t>
            </a:r>
            <a:r>
              <a:rPr lang="pl-PL" sz="2000" dirty="0" smtClean="0">
                <a:solidFill>
                  <a:schemeClr val="bg1"/>
                </a:solidFill>
              </a:rPr>
              <a:t>, definiuje kolejność stosowania przygotowanych reguł</a:t>
            </a:r>
          </a:p>
          <a:p>
            <a:pPr>
              <a:buFontTx/>
              <a:buChar char="-"/>
            </a:pPr>
            <a:r>
              <a:rPr lang="pl-PL" sz="2000" dirty="0" err="1" smtClean="0">
                <a:solidFill>
                  <a:schemeClr val="bg1"/>
                </a:solidFill>
              </a:rPr>
              <a:t>OnlinePstnUsages</a:t>
            </a:r>
            <a:r>
              <a:rPr lang="pl-PL" sz="2000" dirty="0" smtClean="0">
                <a:solidFill>
                  <a:schemeClr val="bg1"/>
                </a:solidFill>
              </a:rPr>
              <a:t>, Polityka kierowania do której przypisujemy regułę </a:t>
            </a: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Poniżej komenda wynikiem której będzie kierowanie wszystkich wybranych numerów poprzez SBC Netii z najwyższym priorytetem</a:t>
            </a:r>
          </a:p>
          <a:p>
            <a:pPr marL="0" indent="0">
              <a:buNone/>
            </a:pPr>
            <a:r>
              <a:rPr lang="pl-PL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New-CSOnlineVoiceRoute -Identity " </a:t>
            </a:r>
            <a:r>
              <a:rPr lang="pl-PL" sz="2000" i="1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UnrestrictedVoiceRoute</a:t>
            </a:r>
            <a:r>
              <a:rPr lang="pl-PL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" </a:t>
            </a:r>
            <a:r>
              <a:rPr lang="pl-PL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-NumberPattern ".*" -</a:t>
            </a:r>
            <a:r>
              <a:rPr lang="pl-PL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OnlinePstnGatewayList</a:t>
            </a:r>
            <a:r>
              <a:rPr lang="pl-PL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pl-PL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teams2.integralnet.pl </a:t>
            </a:r>
            <a:r>
              <a:rPr lang="pl-PL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-Priority 1 -OnlinePstnUsages "</a:t>
            </a:r>
            <a:r>
              <a:rPr lang="pl-PL" sz="2000" i="1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UnrestrictedPstnUsage</a:t>
            </a:r>
            <a:r>
              <a:rPr lang="pl-PL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"</a:t>
            </a:r>
            <a:endParaRPr lang="pl-PL" sz="2000" i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617542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0" y="1"/>
            <a:ext cx="12192000" cy="1165860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2701290" y="228553"/>
            <a:ext cx="669417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>
                <a:solidFill>
                  <a:schemeClr val="bg1"/>
                </a:solidFill>
              </a:rPr>
              <a:t>Konfiguracja Direct Routing</a:t>
            </a:r>
          </a:p>
        </p:txBody>
      </p:sp>
      <p:pic>
        <p:nvPicPr>
          <p:cNvPr id="10" name="Picture 9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35BFE0EA-6AD0-4CF5-99C7-0A3FBFEBA7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55" y="698066"/>
            <a:ext cx="909484" cy="845821"/>
          </a:xfrm>
          <a:prstGeom prst="rect">
            <a:avLst/>
          </a:prstGeom>
        </p:spPr>
      </p:pic>
      <p:pic>
        <p:nvPicPr>
          <p:cNvPr id="8" name="Symbol zastępczy zawartości 3">
            <a:extLst>
              <a:ext uri="{FF2B5EF4-FFF2-40B4-BE49-F238E27FC236}">
                <a16:creationId xmlns:a16="http://schemas.microsoft.com/office/drawing/2014/main" id="{4ABDE9EB-FC24-4BF1-AD20-759F7072DC7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160" y="2767734"/>
            <a:ext cx="11259679" cy="2054225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</p:pic>
      <p:sp>
        <p:nvSpPr>
          <p:cNvPr id="6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466160" y="5167845"/>
            <a:ext cx="11138938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dirty="0" smtClean="0"/>
              <a:t>Zaprezentowany przykład pokazuje </a:t>
            </a:r>
            <a:r>
              <a:rPr lang="pl-PL" sz="1600" dirty="0"/>
              <a:t>dodanie polityki </a:t>
            </a:r>
            <a:r>
              <a:rPr lang="pl-PL" sz="1600" dirty="0" smtClean="0"/>
              <a:t>UnrestrictedVoiceRouteTeams4 i przypisanie do </a:t>
            </a:r>
            <a:r>
              <a:rPr lang="pl-PL" sz="1600" dirty="0"/>
              <a:t>polityki kierowania </a:t>
            </a:r>
            <a:r>
              <a:rPr lang="pl-PL" sz="1600" dirty="0" smtClean="0"/>
              <a:t>UnrestrictedPstnUsageTeams4, kierowanie na SBC </a:t>
            </a:r>
            <a:r>
              <a:rPr lang="pl-PL" sz="1600" dirty="0"/>
              <a:t>wykorzystując domenę </a:t>
            </a:r>
            <a:r>
              <a:rPr lang="pl-PL" sz="1600" dirty="0" smtClean="0"/>
              <a:t>teams4.netia.integralnet.pl 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2621203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1101090" y="293642"/>
            <a:ext cx="9989820" cy="2907029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9516C1-9EF5-4908-BB64-BB6A3DDEF7D6}"/>
              </a:ext>
            </a:extLst>
          </p:cNvPr>
          <p:cNvSpPr/>
          <p:nvPr/>
        </p:nvSpPr>
        <p:spPr>
          <a:xfrm>
            <a:off x="1101090" y="1424988"/>
            <a:ext cx="9989820" cy="5044439"/>
          </a:xfrm>
          <a:prstGeom prst="rect">
            <a:avLst/>
          </a:prstGeom>
          <a:solidFill>
            <a:srgbClr val="7B8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1253490" y="540973"/>
            <a:ext cx="784098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1"/>
                </a:solidFill>
              </a:rPr>
              <a:t>Konfiguracja Direct Routing</a:t>
            </a:r>
          </a:p>
        </p:txBody>
      </p:sp>
      <p:pic>
        <p:nvPicPr>
          <p:cNvPr id="21" name="Picture 20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4E46B4C-0243-4B72-817E-1C999B5009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60" y="788304"/>
            <a:ext cx="1295400" cy="1204723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1AF072B-91A6-4B84-B38A-5173D079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740" y="1982520"/>
            <a:ext cx="8770620" cy="408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Następnie konfigurujemy zbiór polityk kierowania połączeń oraz przypisujemy polityki które ma obejmować (New-CsOnlineVoiceRoutingPolicy).</a:t>
            </a: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Następnie tak przygotowany zbiór przypisujemy do użytkowników komendą </a:t>
            </a:r>
            <a:br>
              <a:rPr lang="pl-PL" sz="2000" dirty="0">
                <a:solidFill>
                  <a:schemeClr val="bg1"/>
                </a:solidFill>
              </a:rPr>
            </a:br>
            <a:r>
              <a:rPr lang="en-US" sz="2000" dirty="0">
                <a:solidFill>
                  <a:schemeClr val="bg1"/>
                </a:solidFill>
              </a:rPr>
              <a:t>Grant-</a:t>
            </a:r>
            <a:r>
              <a:rPr lang="en-US" sz="2000" dirty="0" err="1">
                <a:solidFill>
                  <a:schemeClr val="bg1"/>
                </a:solidFill>
              </a:rPr>
              <a:t>CsOnlineVoiceRoutingPolicy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</a:p>
          <a:p>
            <a:pPr marL="0" indent="0"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New-CsOnlineVoiceRoutingPolicy "</a:t>
            </a:r>
            <a:r>
              <a:rPr lang="pl-PL" sz="2000" i="1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UrestrictedVoiceRoutePolicy</a:t>
            </a:r>
            <a:r>
              <a:rPr lang="pl-PL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„ </a:t>
            </a:r>
            <a:r>
              <a:rPr lang="pl-PL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-OnlinePstnUsages "</a:t>
            </a:r>
            <a:r>
              <a:rPr lang="pl-PL" sz="2000" i="1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UnrestrictedPstnUsage</a:t>
            </a:r>
            <a:r>
              <a:rPr lang="pl-PL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„</a:t>
            </a:r>
            <a:endParaRPr lang="pl-PL" sz="2000" i="1" dirty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Grant-</a:t>
            </a:r>
            <a:r>
              <a:rPr lang="en-US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CsOnlineVoiceRoutingPolicy</a:t>
            </a: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-Identity "</a:t>
            </a:r>
            <a:r>
              <a:rPr lang="en-US" sz="2000" i="1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netiatest</a:t>
            </a:r>
            <a:r>
              <a:rPr lang="pl-PL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3</a:t>
            </a:r>
            <a:r>
              <a:rPr lang="en-US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@</a:t>
            </a:r>
            <a:r>
              <a:rPr lang="pl-PL" sz="2000" i="1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netiangn</a:t>
            </a:r>
            <a:r>
              <a:rPr lang="en-US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.</a:t>
            </a:r>
            <a:r>
              <a:rPr lang="en-US" sz="2000" i="1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pl</a:t>
            </a: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" -</a:t>
            </a:r>
            <a:r>
              <a:rPr lang="en-US" sz="20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PolicyName</a:t>
            </a:r>
            <a:r>
              <a:rPr lang="en-US" sz="2000" i="1" dirty="0">
                <a:solidFill>
                  <a:schemeClr val="bg1"/>
                </a:solidFill>
                <a:highlight>
                  <a:srgbClr val="000000"/>
                </a:highlight>
              </a:rPr>
              <a:t> "</a:t>
            </a:r>
            <a:r>
              <a:rPr lang="en-US" sz="2000" i="1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UrestrictedVoiceRoutePolicy</a:t>
            </a:r>
            <a:r>
              <a:rPr lang="en-US" sz="20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"</a:t>
            </a:r>
            <a:endParaRPr lang="pl-PL" sz="2000" i="1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</p:spTree>
    <p:extLst>
      <p:ext uri="{BB962C8B-B14F-4D97-AF65-F5344CB8AC3E}">
        <p14:creationId xmlns:p14="http://schemas.microsoft.com/office/powerpoint/2010/main" val="3487543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0" y="1"/>
            <a:ext cx="12192000" cy="1165860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2701290" y="228553"/>
            <a:ext cx="669417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>
                <a:solidFill>
                  <a:schemeClr val="bg1"/>
                </a:solidFill>
              </a:rPr>
              <a:t>Konfiguracja Direct Routing</a:t>
            </a:r>
          </a:p>
        </p:txBody>
      </p:sp>
      <p:pic>
        <p:nvPicPr>
          <p:cNvPr id="10" name="Picture 9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35BFE0EA-6AD0-4CF5-99C7-0A3FBFEBA7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55" y="698066"/>
            <a:ext cx="909484" cy="845821"/>
          </a:xfrm>
          <a:prstGeom prst="rect">
            <a:avLst/>
          </a:prstGeom>
        </p:spPr>
      </p:pic>
      <p:pic>
        <p:nvPicPr>
          <p:cNvPr id="6" name="Symbol zastępczy zawartości 3">
            <a:extLst>
              <a:ext uri="{FF2B5EF4-FFF2-40B4-BE49-F238E27FC236}">
                <a16:creationId xmlns:a16="http://schemas.microsoft.com/office/drawing/2014/main" id="{1073B12F-DD93-405A-8904-1EA1A2F394F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8441"/>
          <a:stretch/>
        </p:blipFill>
        <p:spPr>
          <a:xfrm>
            <a:off x="426471" y="1586701"/>
            <a:ext cx="10954891" cy="3798851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</p:pic>
      <p:sp>
        <p:nvSpPr>
          <p:cNvPr id="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426471" y="5615317"/>
            <a:ext cx="11138938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1600" dirty="0" smtClean="0"/>
              <a:t>Zaprezentowany przykład pokazuje dodanie zbiór </a:t>
            </a:r>
            <a:r>
              <a:rPr lang="pl-PL" sz="1600" dirty="0"/>
              <a:t>polityki </a:t>
            </a:r>
            <a:r>
              <a:rPr lang="pl-PL" sz="1600" dirty="0" smtClean="0"/>
              <a:t>UnrestrictedVoiceRoutePolicyTeams4 wykorzystujący politykę UnrestrictedPstnUsageTeams4.</a:t>
            </a:r>
            <a:endParaRPr lang="pl-PL" sz="1600" dirty="0"/>
          </a:p>
        </p:txBody>
      </p:sp>
    </p:spTree>
    <p:extLst>
      <p:ext uri="{BB962C8B-B14F-4D97-AF65-F5344CB8AC3E}">
        <p14:creationId xmlns:p14="http://schemas.microsoft.com/office/powerpoint/2010/main" val="3054334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0" y="1"/>
            <a:ext cx="12192000" cy="1165860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2701290" y="228553"/>
            <a:ext cx="669417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>
                <a:solidFill>
                  <a:schemeClr val="bg1"/>
                </a:solidFill>
              </a:rPr>
              <a:t>Konfiguracja Direct Routing</a:t>
            </a:r>
          </a:p>
        </p:txBody>
      </p:sp>
      <p:pic>
        <p:nvPicPr>
          <p:cNvPr id="10" name="Picture 9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35BFE0EA-6AD0-4CF5-99C7-0A3FBFEBA7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55" y="698066"/>
            <a:ext cx="909484" cy="84582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0496" y="1586701"/>
            <a:ext cx="9685859" cy="4686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762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1101090" y="293642"/>
            <a:ext cx="9989820" cy="2907029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9516C1-9EF5-4908-BB64-BB6A3DDEF7D6}"/>
              </a:ext>
            </a:extLst>
          </p:cNvPr>
          <p:cNvSpPr/>
          <p:nvPr/>
        </p:nvSpPr>
        <p:spPr>
          <a:xfrm>
            <a:off x="1101090" y="1424988"/>
            <a:ext cx="9989820" cy="5044439"/>
          </a:xfrm>
          <a:prstGeom prst="rect">
            <a:avLst/>
          </a:prstGeom>
          <a:solidFill>
            <a:srgbClr val="7B8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1253490" y="540973"/>
            <a:ext cx="784098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1"/>
                </a:solidFill>
              </a:rPr>
              <a:t>Konfiguracja Direct Routing</a:t>
            </a:r>
          </a:p>
        </p:txBody>
      </p:sp>
      <p:pic>
        <p:nvPicPr>
          <p:cNvPr id="21" name="Picture 20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4E46B4C-0243-4B72-817E-1C999B5009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60" y="788304"/>
            <a:ext cx="1295400" cy="1204723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1AF072B-91A6-4B84-B38A-5173D079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740" y="1982520"/>
            <a:ext cx="8770620" cy="40871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Skonfigurowane kierowanie możemy sprawdzić trzema poleceniami</a:t>
            </a:r>
          </a:p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a) </a:t>
            </a:r>
            <a:r>
              <a:rPr lang="pl-PL" sz="2000" dirty="0">
                <a:solidFill>
                  <a:schemeClr val="bg1"/>
                </a:solidFill>
              </a:rPr>
              <a:t>Get-</a:t>
            </a:r>
            <a:r>
              <a:rPr lang="pl-PL" sz="2000" dirty="0" err="1">
                <a:solidFill>
                  <a:schemeClr val="bg1"/>
                </a:solidFill>
              </a:rPr>
              <a:t>CSOnlinePSTNUsage</a:t>
            </a: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b) Get-</a:t>
            </a:r>
            <a:r>
              <a:rPr lang="pl-PL" sz="2000" dirty="0" err="1" smtClean="0">
                <a:solidFill>
                  <a:schemeClr val="bg1"/>
                </a:solidFill>
              </a:rPr>
              <a:t>CSOnlineVoiceRoute</a:t>
            </a: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c) Get-</a:t>
            </a:r>
            <a:r>
              <a:rPr lang="pl-PL" sz="2000" dirty="0" err="1" smtClean="0">
                <a:solidFill>
                  <a:schemeClr val="bg1"/>
                </a:solidFill>
              </a:rPr>
              <a:t>CsOnlineVoiceRoutingPolicy</a:t>
            </a:r>
            <a:endParaRPr lang="pl-PL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Politykę przypisaną do użytkownika można sprawdzić poleceniem</a:t>
            </a: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Get-</a:t>
            </a:r>
            <a:r>
              <a:rPr lang="pl-PL" sz="2000" dirty="0" err="1">
                <a:solidFill>
                  <a:schemeClr val="bg1"/>
                </a:solidFill>
              </a:rPr>
              <a:t>CsOnlineUser</a:t>
            </a:r>
            <a:r>
              <a:rPr lang="pl-PL" sz="2000" dirty="0">
                <a:solidFill>
                  <a:schemeClr val="bg1"/>
                </a:solidFill>
              </a:rPr>
              <a:t> -Identity "netiatest3@netiangn.pl" | </a:t>
            </a:r>
            <a:r>
              <a:rPr lang="pl-PL" sz="2000" dirty="0" err="1">
                <a:solidFill>
                  <a:schemeClr val="bg1"/>
                </a:solidFill>
              </a:rPr>
              <a:t>fl</a:t>
            </a:r>
            <a:r>
              <a:rPr lang="pl-PL" sz="2000" dirty="0">
                <a:solidFill>
                  <a:schemeClr val="bg1"/>
                </a:solidFill>
              </a:rPr>
              <a:t> </a:t>
            </a:r>
            <a:r>
              <a:rPr lang="pl-PL" sz="2000" dirty="0" err="1">
                <a:solidFill>
                  <a:schemeClr val="bg1"/>
                </a:solidFill>
              </a:rPr>
              <a:t>OnlineVoiceRoutingPolicy</a:t>
            </a:r>
            <a:endParaRPr lang="pl-PL" sz="2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pl-PL" sz="2000" i="1" dirty="0" smtClean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59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CE4CB3-163B-4069-B5E2-35F4751566CB}"/>
              </a:ext>
            </a:extLst>
          </p:cNvPr>
          <p:cNvSpPr/>
          <p:nvPr/>
        </p:nvSpPr>
        <p:spPr>
          <a:xfrm>
            <a:off x="0" y="0"/>
            <a:ext cx="12192000" cy="1722120"/>
          </a:xfrm>
          <a:prstGeom prst="rect">
            <a:avLst/>
          </a:prstGeom>
          <a:solidFill>
            <a:srgbClr val="454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 dirty="0">
              <a:highlight>
                <a:srgbClr val="444BB5"/>
              </a:highlight>
            </a:endParaRP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2225"/>
            <a:ext cx="10515600" cy="786903"/>
          </a:xfrm>
        </p:spPr>
        <p:txBody>
          <a:bodyPr/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Dodanie domeny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809128"/>
            <a:ext cx="10515600" cy="8546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Po zalogowaniu do portalu i przejściu do centrum administracji w pierwszym kroku należy dodać otrzymaną domenę. W tym celu należy przejść do  zakładki Ustawienia -&gt; Domeny </a:t>
            </a:r>
          </a:p>
          <a:p>
            <a:pPr marL="0" indent="0">
              <a:buNone/>
            </a:pP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9813" y="2123400"/>
            <a:ext cx="9243492" cy="4354728"/>
          </a:xfrm>
          <a:prstGeom prst="rect">
            <a:avLst/>
          </a:prstGeom>
          <a:effectLst>
            <a:outerShdw blurRad="63500" sx="101000" sy="101000" algn="ctr" rotWithShape="0">
              <a:prstClr val="black">
                <a:alpha val="30000"/>
              </a:prstClr>
            </a:outerShdw>
          </a:effectLst>
        </p:spPr>
      </p:pic>
      <p:pic>
        <p:nvPicPr>
          <p:cNvPr id="8" name="Picture 7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4F8F5E66-19BD-4EE7-9D2A-9B769FCB0316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7335" y="1240829"/>
            <a:ext cx="909484" cy="845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6057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0" y="1"/>
            <a:ext cx="12192000" cy="1165860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2701290" y="228553"/>
            <a:ext cx="669417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>
                <a:solidFill>
                  <a:schemeClr val="bg1"/>
                </a:solidFill>
              </a:rPr>
              <a:t>Konfiguracja Direct Routing</a:t>
            </a:r>
          </a:p>
        </p:txBody>
      </p:sp>
      <p:pic>
        <p:nvPicPr>
          <p:cNvPr id="10" name="Picture 9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35BFE0EA-6AD0-4CF5-99C7-0A3FBFEBA7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55" y="698066"/>
            <a:ext cx="909484" cy="845821"/>
          </a:xfrm>
          <a:prstGeom prst="rect">
            <a:avLst/>
          </a:prstGeom>
        </p:spPr>
      </p:pic>
      <p:pic>
        <p:nvPicPr>
          <p:cNvPr id="2" name="Obraz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0703" y="1319176"/>
            <a:ext cx="9591250" cy="5122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27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0" y="1"/>
            <a:ext cx="12192000" cy="1165860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2701290" y="228553"/>
            <a:ext cx="669417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l-PL" sz="3600" dirty="0">
                <a:solidFill>
                  <a:schemeClr val="bg1"/>
                </a:solidFill>
              </a:rPr>
              <a:t>Konfiguracja Direct Routing</a:t>
            </a:r>
          </a:p>
        </p:txBody>
      </p:sp>
      <p:pic>
        <p:nvPicPr>
          <p:cNvPr id="10" name="Picture 9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35BFE0EA-6AD0-4CF5-99C7-0A3FBFEBA71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55" y="698066"/>
            <a:ext cx="909484" cy="84582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9709" y="1264732"/>
            <a:ext cx="9952582" cy="4328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142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737B097F-2C2F-47CE-8A1A-0D22D9C900D2}"/>
              </a:ext>
            </a:extLst>
          </p:cNvPr>
          <p:cNvSpPr/>
          <p:nvPr/>
        </p:nvSpPr>
        <p:spPr>
          <a:xfrm>
            <a:off x="1101090" y="293642"/>
            <a:ext cx="9989820" cy="2907029"/>
          </a:xfrm>
          <a:prstGeom prst="rect">
            <a:avLst/>
          </a:prstGeom>
          <a:solidFill>
            <a:srgbClr val="4850B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969516C1-9EF5-4908-BB64-BB6A3DDEF7D6}"/>
              </a:ext>
            </a:extLst>
          </p:cNvPr>
          <p:cNvSpPr/>
          <p:nvPr/>
        </p:nvSpPr>
        <p:spPr>
          <a:xfrm>
            <a:off x="1101090" y="1424988"/>
            <a:ext cx="9989820" cy="5044439"/>
          </a:xfrm>
          <a:prstGeom prst="rect">
            <a:avLst/>
          </a:prstGeom>
          <a:solidFill>
            <a:srgbClr val="7B83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ytuł 1">
            <a:extLst>
              <a:ext uri="{FF2B5EF4-FFF2-40B4-BE49-F238E27FC236}">
                <a16:creationId xmlns:a16="http://schemas.microsoft.com/office/drawing/2014/main" id="{2EEE1807-9E06-457B-B160-59E988019111}"/>
              </a:ext>
            </a:extLst>
          </p:cNvPr>
          <p:cNvSpPr txBox="1">
            <a:spLocks/>
          </p:cNvSpPr>
          <p:nvPr/>
        </p:nvSpPr>
        <p:spPr>
          <a:xfrm>
            <a:off x="1253490" y="540973"/>
            <a:ext cx="7840980" cy="66008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3600" dirty="0">
                <a:solidFill>
                  <a:schemeClr val="bg1"/>
                </a:solidFill>
              </a:rPr>
              <a:t>Konfiguracja Direct Routing</a:t>
            </a:r>
          </a:p>
        </p:txBody>
      </p:sp>
      <p:pic>
        <p:nvPicPr>
          <p:cNvPr id="21" name="Picture 20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4E46B4C-0243-4B72-817E-1C999B5009DE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460" y="788304"/>
            <a:ext cx="1295400" cy="1204723"/>
          </a:xfrm>
          <a:prstGeom prst="rect">
            <a:avLst/>
          </a:prstGeom>
        </p:spPr>
      </p:pic>
      <p:sp>
        <p:nvSpPr>
          <p:cNvPr id="9" name="Symbol zastępczy zawartości 2">
            <a:extLst>
              <a:ext uri="{FF2B5EF4-FFF2-40B4-BE49-F238E27FC236}">
                <a16:creationId xmlns:a16="http://schemas.microsoft.com/office/drawing/2014/main" id="{01AF072B-91A6-4B84-B38A-5173D079EF4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48740" y="1982520"/>
            <a:ext cx="8770620" cy="4087176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pl-PL" sz="2300" dirty="0" smtClean="0">
                <a:solidFill>
                  <a:schemeClr val="bg1"/>
                </a:solidFill>
              </a:rPr>
              <a:t>Podstawową konfiguracje kierowania połączeń przy następujących warunkach można ograniczyć do 3 komend</a:t>
            </a:r>
          </a:p>
          <a:p>
            <a:pPr marL="0" indent="0">
              <a:buNone/>
            </a:pPr>
            <a:r>
              <a:rPr lang="pl-PL" sz="2300" dirty="0" smtClean="0">
                <a:solidFill>
                  <a:schemeClr val="bg1"/>
                </a:solidFill>
              </a:rPr>
              <a:t>Warunki:</a:t>
            </a:r>
          </a:p>
          <a:p>
            <a:pPr lvl="0"/>
            <a:r>
              <a:rPr lang="pl-PL" sz="2300" dirty="0">
                <a:solidFill>
                  <a:schemeClr val="bg1"/>
                </a:solidFill>
              </a:rPr>
              <a:t>Jedna regułą kierowania połączeń</a:t>
            </a:r>
            <a:r>
              <a:rPr lang="en-US" sz="2300" dirty="0">
                <a:solidFill>
                  <a:schemeClr val="bg1"/>
                </a:solidFill>
              </a:rPr>
              <a:t> </a:t>
            </a:r>
            <a:r>
              <a:rPr lang="pl-PL" sz="2300" dirty="0">
                <a:solidFill>
                  <a:schemeClr val="bg1"/>
                </a:solidFill>
              </a:rPr>
              <a:t>(</a:t>
            </a:r>
            <a:r>
              <a:rPr lang="en-US" sz="2300" dirty="0">
                <a:solidFill>
                  <a:schemeClr val="bg1"/>
                </a:solidFill>
              </a:rPr>
              <a:t>Voice Route</a:t>
            </a:r>
            <a:r>
              <a:rPr lang="pl-PL" sz="2300" dirty="0">
                <a:solidFill>
                  <a:schemeClr val="bg1"/>
                </a:solidFill>
              </a:rPr>
              <a:t>)</a:t>
            </a:r>
          </a:p>
          <a:p>
            <a:pPr lvl="0"/>
            <a:r>
              <a:rPr lang="pl-PL" sz="2300" dirty="0" smtClean="0">
                <a:solidFill>
                  <a:schemeClr val="bg1"/>
                </a:solidFill>
              </a:rPr>
              <a:t>Jedna polityka kierowania połączeń</a:t>
            </a:r>
            <a:r>
              <a:rPr lang="en-US" sz="2300" dirty="0" smtClean="0">
                <a:solidFill>
                  <a:schemeClr val="bg1"/>
                </a:solidFill>
              </a:rPr>
              <a:t> </a:t>
            </a:r>
            <a:r>
              <a:rPr lang="pl-PL" sz="2300" dirty="0" smtClean="0">
                <a:solidFill>
                  <a:schemeClr val="bg1"/>
                </a:solidFill>
              </a:rPr>
              <a:t>(</a:t>
            </a:r>
            <a:r>
              <a:rPr lang="en-US" sz="2300" dirty="0" smtClean="0">
                <a:solidFill>
                  <a:schemeClr val="bg1"/>
                </a:solidFill>
              </a:rPr>
              <a:t>PSTN usage</a:t>
            </a:r>
            <a:r>
              <a:rPr lang="pl-PL" sz="2300" dirty="0" smtClean="0">
                <a:solidFill>
                  <a:schemeClr val="bg1"/>
                </a:solidFill>
              </a:rPr>
              <a:t>)</a:t>
            </a:r>
          </a:p>
          <a:p>
            <a:r>
              <a:rPr lang="pl-PL" sz="2300" dirty="0">
                <a:solidFill>
                  <a:schemeClr val="bg1"/>
                </a:solidFill>
              </a:rPr>
              <a:t>Jeden zbiór polityk kierowania połączeń (</a:t>
            </a:r>
            <a:r>
              <a:rPr lang="en-US" sz="2300" dirty="0">
                <a:solidFill>
                  <a:schemeClr val="bg1"/>
                </a:solidFill>
              </a:rPr>
              <a:t>Voice Routing Policy</a:t>
            </a:r>
            <a:r>
              <a:rPr lang="pl-PL" sz="2300" dirty="0" smtClean="0">
                <a:solidFill>
                  <a:schemeClr val="bg1"/>
                </a:solidFill>
              </a:rPr>
              <a:t>)</a:t>
            </a:r>
            <a:endParaRPr lang="pl-PL" sz="2300" dirty="0">
              <a:solidFill>
                <a:schemeClr val="bg1"/>
              </a:solidFill>
            </a:endParaRPr>
          </a:p>
          <a:p>
            <a:pPr lvl="0"/>
            <a:r>
              <a:rPr lang="pl-PL" sz="2300" dirty="0" smtClean="0">
                <a:solidFill>
                  <a:schemeClr val="bg1"/>
                </a:solidFill>
              </a:rPr>
              <a:t>Jedno SBC</a:t>
            </a:r>
            <a:endParaRPr lang="pl-PL" sz="2300" dirty="0">
              <a:solidFill>
                <a:schemeClr val="bg1"/>
              </a:solidFill>
            </a:endParaRPr>
          </a:p>
          <a:p>
            <a:pPr lvl="0"/>
            <a:r>
              <a:rPr lang="pl-PL" sz="2300" dirty="0" smtClean="0">
                <a:solidFill>
                  <a:schemeClr val="bg1"/>
                </a:solidFill>
              </a:rPr>
              <a:t>Brak restrykcji</a:t>
            </a:r>
          </a:p>
          <a:p>
            <a:pPr lvl="0"/>
            <a:endParaRPr lang="pl-PL" sz="2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pl-PL" sz="2300" dirty="0" smtClean="0">
                <a:solidFill>
                  <a:schemeClr val="bg1"/>
                </a:solidFill>
              </a:rPr>
              <a:t>Polecenia:</a:t>
            </a:r>
            <a:endParaRPr lang="pl-PL" sz="23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da-DK" sz="23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Set-CSOnlinePSTNUsage </a:t>
            </a:r>
            <a:r>
              <a:rPr lang="da-DK" sz="2300" i="1" dirty="0">
                <a:solidFill>
                  <a:schemeClr val="bg1"/>
                </a:solidFill>
                <a:highlight>
                  <a:srgbClr val="000000"/>
                </a:highlight>
              </a:rPr>
              <a:t>-Identity Global -Usage @{Add=“UnrestrictedPstnUsage</a:t>
            </a:r>
            <a:r>
              <a:rPr lang="da-DK" sz="23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"}</a:t>
            </a:r>
            <a:endParaRPr lang="pl-PL" sz="2300" i="1" dirty="0" smtClean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r>
              <a:rPr lang="pl-PL" sz="2300" i="1" dirty="0">
                <a:solidFill>
                  <a:schemeClr val="bg1"/>
                </a:solidFill>
                <a:highlight>
                  <a:srgbClr val="000000"/>
                </a:highlight>
              </a:rPr>
              <a:t>New-</a:t>
            </a:r>
            <a:r>
              <a:rPr lang="pl-PL" sz="23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CSOnlineVoiceRoute</a:t>
            </a:r>
            <a:r>
              <a:rPr lang="pl-PL" sz="2300" i="1" dirty="0">
                <a:solidFill>
                  <a:schemeClr val="bg1"/>
                </a:solidFill>
                <a:highlight>
                  <a:srgbClr val="000000"/>
                </a:highlight>
              </a:rPr>
              <a:t> -Identity "</a:t>
            </a:r>
            <a:r>
              <a:rPr lang="pl-PL" sz="23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UnrestrictedVoiceRoute</a:t>
            </a:r>
            <a:r>
              <a:rPr lang="pl-PL" sz="2300" i="1" dirty="0">
                <a:solidFill>
                  <a:schemeClr val="bg1"/>
                </a:solidFill>
                <a:highlight>
                  <a:srgbClr val="000000"/>
                </a:highlight>
              </a:rPr>
              <a:t>" -</a:t>
            </a:r>
            <a:r>
              <a:rPr lang="pl-PL" sz="23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NumberPattern</a:t>
            </a:r>
            <a:r>
              <a:rPr lang="pl-PL" sz="2300" i="1" dirty="0">
                <a:solidFill>
                  <a:schemeClr val="bg1"/>
                </a:solidFill>
                <a:highlight>
                  <a:srgbClr val="000000"/>
                </a:highlight>
              </a:rPr>
              <a:t> ".*” -</a:t>
            </a:r>
            <a:r>
              <a:rPr lang="pl-PL" sz="23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OnlinePstnGatewayList</a:t>
            </a:r>
            <a:r>
              <a:rPr lang="pl-PL" sz="2300" i="1" dirty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pl-PL" sz="2300" i="1" dirty="0" err="1" smtClean="0">
                <a:solidFill>
                  <a:schemeClr val="accent4">
                    <a:lumMod val="40000"/>
                    <a:lumOff val="60000"/>
                  </a:schemeClr>
                </a:solidFill>
                <a:highlight>
                  <a:srgbClr val="000000"/>
                </a:highlight>
              </a:rPr>
              <a:t>przypisana_domena</a:t>
            </a:r>
            <a:r>
              <a:rPr lang="pl-PL" sz="23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pl-PL" sz="2300" i="1" dirty="0">
                <a:solidFill>
                  <a:schemeClr val="bg1"/>
                </a:solidFill>
                <a:highlight>
                  <a:srgbClr val="000000"/>
                </a:highlight>
              </a:rPr>
              <a:t>-</a:t>
            </a:r>
            <a:r>
              <a:rPr lang="pl-PL" sz="23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Priority</a:t>
            </a:r>
            <a:r>
              <a:rPr lang="pl-PL" sz="2300" i="1" dirty="0">
                <a:solidFill>
                  <a:schemeClr val="bg1"/>
                </a:solidFill>
                <a:highlight>
                  <a:srgbClr val="000000"/>
                </a:highlight>
              </a:rPr>
              <a:t> 1-OnlinePstnUsages "</a:t>
            </a:r>
            <a:r>
              <a:rPr lang="pl-PL" sz="2300" i="1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UnrestrictedPstnUsage</a:t>
            </a:r>
            <a:r>
              <a:rPr lang="pl-PL" sz="23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„</a:t>
            </a:r>
          </a:p>
          <a:p>
            <a:pPr marL="0" indent="0">
              <a:buNone/>
            </a:pPr>
            <a:r>
              <a:rPr lang="pl-PL" sz="23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New-</a:t>
            </a:r>
            <a:r>
              <a:rPr lang="pl-PL" sz="2300" i="1" dirty="0" err="1" smtClean="0">
                <a:solidFill>
                  <a:schemeClr val="bg1"/>
                </a:solidFill>
                <a:highlight>
                  <a:srgbClr val="000000"/>
                </a:highlight>
              </a:rPr>
              <a:t>CsOnlineVoiceRoutingPolicy</a:t>
            </a:r>
            <a:r>
              <a:rPr lang="pl-PL" sz="2300" i="1" dirty="0" smtClean="0">
                <a:solidFill>
                  <a:schemeClr val="bg1"/>
                </a:solidFill>
                <a:highlight>
                  <a:srgbClr val="000000"/>
                </a:highlight>
              </a:rPr>
              <a:t> </a:t>
            </a:r>
            <a:r>
              <a:rPr lang="pl-PL" sz="2300" i="1" dirty="0">
                <a:solidFill>
                  <a:schemeClr val="bg1"/>
                </a:solidFill>
                <a:highlight>
                  <a:srgbClr val="000000"/>
                </a:highlight>
              </a:rPr>
              <a:t>"</a:t>
            </a:r>
            <a:r>
              <a:rPr lang="pl-PL" sz="23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UrestrictedVoiceRoutePolicy</a:t>
            </a:r>
            <a:r>
              <a:rPr lang="pl-PL" sz="2300" i="1" dirty="0">
                <a:solidFill>
                  <a:schemeClr val="bg1"/>
                </a:solidFill>
                <a:highlight>
                  <a:srgbClr val="000000"/>
                </a:highlight>
              </a:rPr>
              <a:t>„ -</a:t>
            </a:r>
            <a:r>
              <a:rPr lang="pl-PL" sz="23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OnlinePstnUsages</a:t>
            </a:r>
            <a:r>
              <a:rPr lang="pl-PL" sz="2300" i="1" dirty="0">
                <a:solidFill>
                  <a:schemeClr val="bg1"/>
                </a:solidFill>
                <a:highlight>
                  <a:srgbClr val="000000"/>
                </a:highlight>
              </a:rPr>
              <a:t> "</a:t>
            </a:r>
            <a:r>
              <a:rPr lang="pl-PL" sz="2300" i="1" dirty="0" err="1">
                <a:solidFill>
                  <a:schemeClr val="bg1"/>
                </a:solidFill>
                <a:highlight>
                  <a:srgbClr val="000000"/>
                </a:highlight>
              </a:rPr>
              <a:t>UnrestrictedPstnUsage</a:t>
            </a:r>
            <a:r>
              <a:rPr lang="pl-PL" sz="2300" i="1" dirty="0">
                <a:solidFill>
                  <a:schemeClr val="bg1"/>
                </a:solidFill>
                <a:highlight>
                  <a:srgbClr val="000000"/>
                </a:highlight>
              </a:rPr>
              <a:t>„</a:t>
            </a:r>
          </a:p>
          <a:p>
            <a:pPr marL="0" indent="0">
              <a:buNone/>
            </a:pPr>
            <a:endParaRPr lang="pl-PL" sz="2000" i="1" dirty="0" smtClean="0">
              <a:solidFill>
                <a:schemeClr val="bg1"/>
              </a:solidFill>
              <a:highlight>
                <a:srgbClr val="000000"/>
              </a:highlight>
            </a:endParaRPr>
          </a:p>
          <a:p>
            <a:pPr marL="0" indent="0">
              <a:buNone/>
            </a:pPr>
            <a:endParaRPr lang="pl-P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7427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B8213277-3866-4E01-A2E4-C450C157F9D9}"/>
              </a:ext>
            </a:extLst>
          </p:cNvPr>
          <p:cNvSpPr/>
          <p:nvPr/>
        </p:nvSpPr>
        <p:spPr>
          <a:xfrm>
            <a:off x="0" y="1863090"/>
            <a:ext cx="12192000" cy="3131820"/>
          </a:xfrm>
          <a:prstGeom prst="rect">
            <a:avLst/>
          </a:prstGeom>
          <a:solidFill>
            <a:srgbClr val="454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BBA262-FC27-47CA-B4AE-1B11A48FA49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608070" y="2974499"/>
            <a:ext cx="4975860" cy="710882"/>
          </a:xfrm>
        </p:spPr>
        <p:txBody>
          <a:bodyPr>
            <a:normAutofit/>
          </a:bodyPr>
          <a:lstStyle/>
          <a:p>
            <a:r>
              <a:rPr lang="pl-PL" sz="3600" dirty="0">
                <a:solidFill>
                  <a:schemeClr val="bg1"/>
                </a:solidFill>
              </a:rPr>
              <a:t>Dziękuję za uwagę.</a:t>
            </a:r>
          </a:p>
        </p:txBody>
      </p:sp>
      <p:pic>
        <p:nvPicPr>
          <p:cNvPr id="4" name="Picture 3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6B90B0A0-E407-457B-BF74-9B6CD59A48EB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1" y="306634"/>
            <a:ext cx="1295400" cy="1204723"/>
          </a:xfrm>
          <a:prstGeom prst="rect">
            <a:avLst/>
          </a:prstGeom>
        </p:spPr>
      </p:pic>
      <p:pic>
        <p:nvPicPr>
          <p:cNvPr id="7" name="Picture 6" descr="A close up of a logo&#10;&#10;Description automatically generated">
            <a:extLst>
              <a:ext uri="{FF2B5EF4-FFF2-40B4-BE49-F238E27FC236}">
                <a16:creationId xmlns:a16="http://schemas.microsoft.com/office/drawing/2014/main" id="{28C90E42-F647-43D1-AEBB-2A48439DB4C4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8231" y="5702731"/>
            <a:ext cx="2274569" cy="4874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4631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CE4CB3-163B-4069-B5E2-35F4751566CB}"/>
              </a:ext>
            </a:extLst>
          </p:cNvPr>
          <p:cNvSpPr/>
          <p:nvPr/>
        </p:nvSpPr>
        <p:spPr>
          <a:xfrm>
            <a:off x="0" y="-1"/>
            <a:ext cx="12192000" cy="1267097"/>
          </a:xfrm>
          <a:prstGeom prst="rect">
            <a:avLst/>
          </a:prstGeom>
          <a:solidFill>
            <a:srgbClr val="444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199" y="167005"/>
            <a:ext cx="10515600" cy="876935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Dodanie </a:t>
            </a:r>
            <a:r>
              <a:rPr lang="pl-PL" dirty="0" smtClean="0">
                <a:solidFill>
                  <a:schemeClr val="bg1"/>
                </a:solidFill>
              </a:rPr>
              <a:t>domeny</a:t>
            </a:r>
            <a:br>
              <a:rPr lang="pl-PL" dirty="0" smtClean="0">
                <a:solidFill>
                  <a:schemeClr val="bg1"/>
                </a:solidFill>
              </a:rPr>
            </a:br>
            <a:r>
              <a:rPr lang="pl-PL" sz="2000" dirty="0" smtClean="0">
                <a:solidFill>
                  <a:schemeClr val="bg1"/>
                </a:solidFill>
                <a:latin typeface="+mn-lt"/>
              </a:rPr>
              <a:t>Domena będzie wykorzystana do skonfigurowania routingu do SBC Netii. Użytkownicy którzy będą korzystać z Direct Routingu zostają ze swoją domeną.</a:t>
            </a:r>
            <a:endParaRPr lang="pl-PL" dirty="0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580A8F62-66EA-4074-8E8A-0ED8F70E79F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55" y="698066"/>
            <a:ext cx="909484" cy="84582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475" y="1543887"/>
            <a:ext cx="10593605" cy="4982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8422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CE4CB3-163B-4069-B5E2-35F4751566CB}"/>
              </a:ext>
            </a:extLst>
          </p:cNvPr>
          <p:cNvSpPr/>
          <p:nvPr/>
        </p:nvSpPr>
        <p:spPr>
          <a:xfrm>
            <a:off x="0" y="0"/>
            <a:ext cx="12192000" cy="1844040"/>
          </a:xfrm>
          <a:prstGeom prst="rect">
            <a:avLst/>
          </a:prstGeom>
          <a:solidFill>
            <a:srgbClr val="444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159"/>
            <a:ext cx="10515600" cy="754380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Weryfikowanie domeny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26272"/>
            <a:ext cx="10515600" cy="642955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MS wymaga sprawdzenia czy jesteś właścicielem domeny. W tym celu w momencie aktywacji należy dodać odpowiedni rekord w DNSach Netii. Te zmiany muszą być wykonane przez służby utrzymaniowe Netii, należy skontaktować się z nimi pod numerem telefonu </a:t>
            </a:r>
            <a:r>
              <a:rPr lang="pl-PL" sz="2000" dirty="0" err="1" smtClean="0">
                <a:solidFill>
                  <a:schemeClr val="bg1"/>
                </a:solidFill>
              </a:rPr>
              <a:t>xxxxxxxxx</a:t>
            </a:r>
            <a:r>
              <a:rPr lang="pl-PL" sz="2000" dirty="0" smtClean="0">
                <a:solidFill>
                  <a:schemeClr val="bg1"/>
                </a:solidFill>
              </a:rPr>
              <a:t> oraz podać im zawartość pola „Wartość TXT”, w naszym przypadku będzie to MS=ms65911603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712DF3B2-10B0-4D90-A1E6-508997D045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995" y="1369227"/>
            <a:ext cx="909484" cy="84582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012340"/>
            <a:ext cx="9955677" cy="4663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757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CE4CB3-163B-4069-B5E2-35F4751566CB}"/>
              </a:ext>
            </a:extLst>
          </p:cNvPr>
          <p:cNvSpPr/>
          <p:nvPr/>
        </p:nvSpPr>
        <p:spPr>
          <a:xfrm>
            <a:off x="0" y="0"/>
            <a:ext cx="12192000" cy="1844040"/>
          </a:xfrm>
          <a:prstGeom prst="rect">
            <a:avLst/>
          </a:prstGeom>
          <a:solidFill>
            <a:srgbClr val="444BB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83159"/>
            <a:ext cx="10515600" cy="754380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Weryfikowanie domeny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38200" y="726272"/>
            <a:ext cx="10515600" cy="7912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sz="2000" dirty="0" smtClean="0">
                <a:solidFill>
                  <a:schemeClr val="bg1"/>
                </a:solidFill>
              </a:rPr>
              <a:t>Po dodaniu wpisu do </a:t>
            </a:r>
            <a:r>
              <a:rPr lang="pl-PL" sz="2000" dirty="0" err="1" smtClean="0">
                <a:solidFill>
                  <a:schemeClr val="bg1"/>
                </a:solidFill>
              </a:rPr>
              <a:t>DNSów</a:t>
            </a:r>
            <a:r>
              <a:rPr lang="pl-PL" sz="2000" dirty="0" smtClean="0">
                <a:solidFill>
                  <a:schemeClr val="bg1"/>
                </a:solidFill>
              </a:rPr>
              <a:t> zostanie on rozgłoszony w ciągu kilku minut. Po wybraniu przycisku „Weryfikuj” otrzymamy informacje czy wpis jest już aktywny. Gdyby tak nie było po kilku minutach należy kliknąć przycisk „Spróbuj ponownie”</a:t>
            </a: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712DF3B2-10B0-4D90-A1E6-508997D0452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3995" y="1369227"/>
            <a:ext cx="909484" cy="845821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338" y="2026358"/>
            <a:ext cx="9901136" cy="4612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691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CE4CB3-163B-4069-B5E2-35F4751566CB}"/>
              </a:ext>
            </a:extLst>
          </p:cNvPr>
          <p:cNvSpPr/>
          <p:nvPr/>
        </p:nvSpPr>
        <p:spPr>
          <a:xfrm>
            <a:off x="0" y="0"/>
            <a:ext cx="12192000" cy="1257300"/>
          </a:xfrm>
          <a:prstGeom prst="rect">
            <a:avLst/>
          </a:prstGeom>
          <a:solidFill>
            <a:srgbClr val="454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81279"/>
            <a:ext cx="10515600" cy="754380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Dodanie domeny</a:t>
            </a:r>
          </a:p>
        </p:txBody>
      </p:sp>
      <p:pic>
        <p:nvPicPr>
          <p:cNvPr id="10" name="Picture 9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C6BD64D-E65A-48DE-9074-BBA64BC728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55" y="698066"/>
            <a:ext cx="909484" cy="845821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1923" y="1538579"/>
            <a:ext cx="9964432" cy="466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897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CE4CB3-163B-4069-B5E2-35F4751566CB}"/>
              </a:ext>
            </a:extLst>
          </p:cNvPr>
          <p:cNvSpPr/>
          <p:nvPr/>
        </p:nvSpPr>
        <p:spPr>
          <a:xfrm>
            <a:off x="0" y="0"/>
            <a:ext cx="12192000" cy="1257300"/>
          </a:xfrm>
          <a:prstGeom prst="rect">
            <a:avLst/>
          </a:prstGeom>
          <a:solidFill>
            <a:srgbClr val="454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281279"/>
            <a:ext cx="10515600" cy="754380"/>
          </a:xfrm>
        </p:spPr>
        <p:txBody>
          <a:bodyPr>
            <a:normAutofit fontScale="90000"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Dodanie </a:t>
            </a:r>
            <a:r>
              <a:rPr lang="pl-PL" sz="3600" dirty="0" smtClean="0">
                <a:solidFill>
                  <a:schemeClr val="bg1"/>
                </a:solidFill>
              </a:rPr>
              <a:t>domeny</a:t>
            </a:r>
            <a:br>
              <a:rPr lang="pl-PL" sz="3600" dirty="0" smtClean="0">
                <a:solidFill>
                  <a:schemeClr val="bg1"/>
                </a:solidFill>
              </a:rPr>
            </a:br>
            <a:r>
              <a:rPr lang="pl-PL" sz="2200" dirty="0" smtClean="0">
                <a:solidFill>
                  <a:schemeClr val="bg1"/>
                </a:solidFill>
              </a:rPr>
              <a:t>Dla tej domeny nie trzeba dodawać żadnych dodatkowych rekordów DNS, w tym celu należy odznaczyć wszystkie wyświetlone usługi.</a:t>
            </a:r>
            <a:endParaRPr lang="pl-PL" sz="2200" dirty="0">
              <a:solidFill>
                <a:schemeClr val="bg1"/>
              </a:solidFill>
            </a:endParaRPr>
          </a:p>
        </p:txBody>
      </p:sp>
      <p:pic>
        <p:nvPicPr>
          <p:cNvPr id="10" name="Picture 9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9C6BD64D-E65A-48DE-9074-BBA64BC728E1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355" y="698066"/>
            <a:ext cx="909484" cy="84582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835" y="1538579"/>
            <a:ext cx="10556520" cy="496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63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78CE4CB3-163B-4069-B5E2-35F4751566CB}"/>
              </a:ext>
            </a:extLst>
          </p:cNvPr>
          <p:cNvSpPr/>
          <p:nvPr/>
        </p:nvSpPr>
        <p:spPr>
          <a:xfrm>
            <a:off x="0" y="0"/>
            <a:ext cx="12192000" cy="1539240"/>
          </a:xfrm>
          <a:prstGeom prst="rect">
            <a:avLst/>
          </a:prstGeom>
          <a:solidFill>
            <a:srgbClr val="454DB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8200" y="105567"/>
            <a:ext cx="10515600" cy="754380"/>
          </a:xfrm>
        </p:spPr>
        <p:txBody>
          <a:bodyPr>
            <a:normAutofit/>
          </a:bodyPr>
          <a:lstStyle/>
          <a:p>
            <a:pPr algn="ctr"/>
            <a:r>
              <a:rPr lang="pl-PL" sz="3600" dirty="0">
                <a:solidFill>
                  <a:schemeClr val="bg1"/>
                </a:solidFill>
              </a:rPr>
              <a:t>Rejestracja domeny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34340" y="820282"/>
            <a:ext cx="11460480" cy="64295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solidFill>
                  <a:schemeClr val="bg1"/>
                </a:solidFill>
              </a:rPr>
              <a:t>W celu rejestracji należy dodać użytkownika z nowo dodaną domeną oraz przypisać jedną z licencji E1/E3/E5.</a:t>
            </a:r>
          </a:p>
          <a:p>
            <a:pPr marL="0" indent="0">
              <a:buNone/>
            </a:pPr>
            <a:endParaRPr lang="pl-PL" sz="2000" dirty="0">
              <a:solidFill>
                <a:schemeClr val="bg1"/>
              </a:solidFill>
            </a:endParaRPr>
          </a:p>
        </p:txBody>
      </p:sp>
      <p:pic>
        <p:nvPicPr>
          <p:cNvPr id="6" name="Picture 5" descr="A picture containing object, clock, drawing&#10;&#10;Description automatically generated">
            <a:extLst>
              <a:ext uri="{FF2B5EF4-FFF2-40B4-BE49-F238E27FC236}">
                <a16:creationId xmlns:a16="http://schemas.microsoft.com/office/drawing/2014/main" id="{E766672A-78C3-4C2A-BCF2-8672E68660C4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676" y="1151751"/>
            <a:ext cx="909484" cy="845821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8864" y="2079819"/>
            <a:ext cx="9569812" cy="44925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80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45963</TotalTime>
  <Words>1178</Words>
  <Application>Microsoft Office PowerPoint</Application>
  <PresentationFormat>Panoramiczny</PresentationFormat>
  <Paragraphs>128</Paragraphs>
  <Slides>33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3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33</vt:i4>
      </vt:variant>
    </vt:vector>
  </HeadingPairs>
  <TitlesOfParts>
    <vt:vector size="37" baseType="lpstr">
      <vt:lpstr>Arial</vt:lpstr>
      <vt:lpstr>Calibri</vt:lpstr>
      <vt:lpstr>Calibri Light</vt:lpstr>
      <vt:lpstr>Office Theme</vt:lpstr>
      <vt:lpstr>SIP4TEAMS</vt:lpstr>
      <vt:lpstr>Potrzebne dane</vt:lpstr>
      <vt:lpstr>Dodanie domeny</vt:lpstr>
      <vt:lpstr>Dodanie domeny Domena będzie wykorzystana do skonfigurowania routingu do SBC Netii. Użytkownicy którzy będą korzystać z Direct Routingu zostają ze swoją domeną.</vt:lpstr>
      <vt:lpstr>Weryfikowanie domeny</vt:lpstr>
      <vt:lpstr>Weryfikowanie domeny</vt:lpstr>
      <vt:lpstr>Dodanie domeny</vt:lpstr>
      <vt:lpstr>Dodanie domeny Dla tej domeny nie trzeba dodawać żadnych dodatkowych rekordów DNS, w tym celu należy odznaczyć wszystkie wyświetlone usługi.</vt:lpstr>
      <vt:lpstr>Rejestracja domeny</vt:lpstr>
      <vt:lpstr>Rejestracja domeny</vt:lpstr>
      <vt:lpstr>Rejestracja domeny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Dziękuję za uwagę.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SIP4TEAMS</dc:title>
  <dc:creator>Rutkowski Piotr</dc:creator>
  <cp:lastModifiedBy>Niesiobędzki Mariusz</cp:lastModifiedBy>
  <cp:revision>52</cp:revision>
  <dcterms:created xsi:type="dcterms:W3CDTF">2020-03-06T10:26:50Z</dcterms:created>
  <dcterms:modified xsi:type="dcterms:W3CDTF">2021-05-17T12:42:24Z</dcterms:modified>
</cp:coreProperties>
</file>